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80"/>
  </p:notesMasterIdLst>
  <p:handoutMasterIdLst>
    <p:handoutMasterId r:id="rId81"/>
  </p:handoutMasterIdLst>
  <p:sldIdLst>
    <p:sldId id="1964" r:id="rId5"/>
    <p:sldId id="1867" r:id="rId6"/>
    <p:sldId id="1868" r:id="rId7"/>
    <p:sldId id="1888" r:id="rId8"/>
    <p:sldId id="1889" r:id="rId9"/>
    <p:sldId id="1890" r:id="rId10"/>
    <p:sldId id="1891" r:id="rId11"/>
    <p:sldId id="1893" r:id="rId12"/>
    <p:sldId id="1894" r:id="rId13"/>
    <p:sldId id="1896" r:id="rId14"/>
    <p:sldId id="1870" r:id="rId15"/>
    <p:sldId id="1897" r:id="rId16"/>
    <p:sldId id="1898" r:id="rId17"/>
    <p:sldId id="1899" r:id="rId18"/>
    <p:sldId id="1900" r:id="rId19"/>
    <p:sldId id="1869" r:id="rId20"/>
    <p:sldId id="1902" r:id="rId21"/>
    <p:sldId id="1903" r:id="rId22"/>
    <p:sldId id="1904" r:id="rId23"/>
    <p:sldId id="1905" r:id="rId24"/>
    <p:sldId id="1906" r:id="rId25"/>
    <p:sldId id="1871" r:id="rId26"/>
    <p:sldId id="1907" r:id="rId27"/>
    <p:sldId id="1909" r:id="rId28"/>
    <p:sldId id="1910" r:id="rId29"/>
    <p:sldId id="1912" r:id="rId30"/>
    <p:sldId id="1913" r:id="rId31"/>
    <p:sldId id="1917" r:id="rId32"/>
    <p:sldId id="1916" r:id="rId33"/>
    <p:sldId id="1918" r:id="rId34"/>
    <p:sldId id="1919" r:id="rId35"/>
    <p:sldId id="1921" r:id="rId36"/>
    <p:sldId id="1922" r:id="rId37"/>
    <p:sldId id="1923" r:id="rId38"/>
    <p:sldId id="1924" r:id="rId39"/>
    <p:sldId id="1925" r:id="rId40"/>
    <p:sldId id="1866" r:id="rId41"/>
    <p:sldId id="1926" r:id="rId42"/>
    <p:sldId id="1927" r:id="rId43"/>
    <p:sldId id="1928" r:id="rId44"/>
    <p:sldId id="1875" r:id="rId45"/>
    <p:sldId id="1930" r:id="rId46"/>
    <p:sldId id="1931" r:id="rId47"/>
    <p:sldId id="1932" r:id="rId48"/>
    <p:sldId id="1933" r:id="rId49"/>
    <p:sldId id="1935" r:id="rId50"/>
    <p:sldId id="1936" r:id="rId51"/>
    <p:sldId id="1937" r:id="rId52"/>
    <p:sldId id="1939" r:id="rId53"/>
    <p:sldId id="1940" r:id="rId54"/>
    <p:sldId id="1941" r:id="rId55"/>
    <p:sldId id="1929" r:id="rId56"/>
    <p:sldId id="1942" r:id="rId57"/>
    <p:sldId id="1943" r:id="rId58"/>
    <p:sldId id="1944" r:id="rId59"/>
    <p:sldId id="1945" r:id="rId60"/>
    <p:sldId id="1946" r:id="rId61"/>
    <p:sldId id="1947" r:id="rId62"/>
    <p:sldId id="1948" r:id="rId63"/>
    <p:sldId id="1949" r:id="rId64"/>
    <p:sldId id="1950" r:id="rId65"/>
    <p:sldId id="1951" r:id="rId66"/>
    <p:sldId id="1952" r:id="rId67"/>
    <p:sldId id="1953" r:id="rId68"/>
    <p:sldId id="1954" r:id="rId69"/>
    <p:sldId id="1955" r:id="rId70"/>
    <p:sldId id="1956" r:id="rId71"/>
    <p:sldId id="1957" r:id="rId72"/>
    <p:sldId id="1958" r:id="rId73"/>
    <p:sldId id="1959" r:id="rId74"/>
    <p:sldId id="1960" r:id="rId75"/>
    <p:sldId id="1961" r:id="rId76"/>
    <p:sldId id="1872" r:id="rId77"/>
    <p:sldId id="1962" r:id="rId78"/>
    <p:sldId id="1874" r:id="rId7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964"/>
            <p14:sldId id="1867"/>
            <p14:sldId id="1868"/>
            <p14:sldId id="1888"/>
            <p14:sldId id="1889"/>
            <p14:sldId id="1890"/>
            <p14:sldId id="1891"/>
            <p14:sldId id="1893"/>
            <p14:sldId id="1894"/>
            <p14:sldId id="1896"/>
            <p14:sldId id="1870"/>
            <p14:sldId id="1897"/>
            <p14:sldId id="1898"/>
            <p14:sldId id="1899"/>
            <p14:sldId id="1900"/>
            <p14:sldId id="1869"/>
            <p14:sldId id="1902"/>
            <p14:sldId id="1903"/>
            <p14:sldId id="1904"/>
            <p14:sldId id="1905"/>
            <p14:sldId id="1906"/>
            <p14:sldId id="1871"/>
            <p14:sldId id="1907"/>
            <p14:sldId id="1909"/>
            <p14:sldId id="1910"/>
            <p14:sldId id="1912"/>
            <p14:sldId id="1913"/>
            <p14:sldId id="1917"/>
            <p14:sldId id="1916"/>
            <p14:sldId id="1918"/>
            <p14:sldId id="1919"/>
            <p14:sldId id="1921"/>
            <p14:sldId id="1922"/>
            <p14:sldId id="1923"/>
            <p14:sldId id="1924"/>
            <p14:sldId id="1925"/>
            <p14:sldId id="1866"/>
            <p14:sldId id="1926"/>
            <p14:sldId id="1927"/>
            <p14:sldId id="1928"/>
            <p14:sldId id="1875"/>
            <p14:sldId id="1930"/>
            <p14:sldId id="1931"/>
            <p14:sldId id="1932"/>
            <p14:sldId id="1933"/>
            <p14:sldId id="1935"/>
            <p14:sldId id="1936"/>
            <p14:sldId id="1937"/>
            <p14:sldId id="1939"/>
            <p14:sldId id="1940"/>
            <p14:sldId id="1941"/>
            <p14:sldId id="1929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872"/>
            <p14:sldId id="1962"/>
            <p14:sldId id="18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43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216" y="736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2/8/26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841B-588A-5207-05A8-825467A9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8776CA52-48E7-DB27-D430-F1FA284EB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C34253E-338A-786A-EB13-FE1D8698FF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1951F13-A538-3F71-A065-0BD95B424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9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578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8049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30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200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829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0035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42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9145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672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8147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3549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0085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41F66-D2EA-C5E5-5723-897C901D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584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5C104-3ED3-B978-2A62-F3E670D2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29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8B06-6FF3-74FC-F605-047015A0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497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B9991-B16D-3D3E-08BB-80F534546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3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A2E1-4F48-8165-ACA0-329DA4E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75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646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516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B848-6420-08B4-1BE9-B61D47819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459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0C460-039A-187F-7601-A76EF18A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809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6DF2E-0C5A-7EE6-9BE3-D89E1C82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304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9E0A-F179-81CC-8C84-AC7AFD0F7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487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A3B41-2E02-B4B9-7CA0-070088F4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5D99B-D69E-9D29-343F-E30EE7935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CAD3C-620D-27F0-9F14-C19E388E6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CD32E-CD3C-BCCC-3F4E-8D1F3884B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6597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548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017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37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C357-56F5-7D8A-A24B-7AE5FFB57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288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2504-46DA-9940-C021-8B13938E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55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034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7DF4-422A-58E1-4708-51FA2206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964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7405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615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5589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2760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9464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3577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681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6C-0069-EAD3-0027-74779D2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117A-24BC-1B26-382E-22C2B4F6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3E04-493B-84B4-B2FB-E572012CE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EBC7-ECB6-D214-22A2-40D06813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32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7243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7519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39419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890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8350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5363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5927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4500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163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5586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156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259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50345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C94B-3D45-306F-F35A-963EDFF2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A47D-2EE6-3617-5E66-C8085555B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6FFB4-E7CC-231A-03D7-027304829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36412-BEA3-850A-8AC2-B690002C6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62338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51527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26651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2815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3558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056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1453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25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25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2533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709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619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0195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656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543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6454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671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2/8/26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2/8/26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4722-3CC1-EAA9-B15A-E46B16D0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9F6366-D3E8-0104-FCFC-7B135F9E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56010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15010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IMPORTANT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F662FED-B407-CCEF-211E-4DDAB78070C3}"/>
              </a:ext>
            </a:extLst>
          </p:cNvPr>
          <p:cNvSpPr/>
          <p:nvPr/>
        </p:nvSpPr>
        <p:spPr>
          <a:xfrm>
            <a:off x="682171" y="4663661"/>
            <a:ext cx="10247086" cy="885372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519" y="1894243"/>
            <a:ext cx="10582960" cy="3679243"/>
          </a:xfrm>
        </p:spPr>
        <p:txBody>
          <a:bodyPr/>
          <a:lstStyle/>
          <a:p>
            <a:r>
              <a:rPr lang="en-US" sz="2600" b="1" dirty="0" err="1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1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b="1" dirty="0">
                <a:solidFill>
                  <a:schemeClr val="tx1"/>
                </a:solidFill>
              </a:rPr>
              <a:t> is built in layers</a:t>
            </a:r>
          </a:p>
          <a:p>
            <a:pPr algn="l"/>
            <a:endParaRPr lang="en-US" sz="2600" b="1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Use the + operator to add layers to the existing </a:t>
            </a:r>
            <a:r>
              <a:rPr lang="en-US" sz="2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object</a:t>
            </a:r>
          </a:p>
          <a:p>
            <a:pPr algn="l"/>
            <a:endParaRPr lang="en-US" sz="2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this way, your code is explicit about which layers are added </a:t>
            </a:r>
            <a:r>
              <a:rPr lang="en-US" sz="2600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600" i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what order</a:t>
            </a:r>
            <a:endParaRPr lang="en-US" sz="2600" i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  <a:p>
            <a:pPr algn="l"/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(data=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mydata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(x=V1, y=V2, color=V3)) 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673" y="1604961"/>
            <a:ext cx="4322184" cy="1824039"/>
          </a:xfrm>
        </p:spPr>
        <p:txBody>
          <a:bodyPr>
            <a:normAutofit/>
          </a:bodyPr>
          <a:lstStyle/>
          <a:p>
            <a:r>
              <a:rPr lang="en-US" dirty="0"/>
              <a:t>What Kind of Data Do You Have?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0673" y="3875314"/>
            <a:ext cx="4322185" cy="15965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/>
              <a:t>Different Data Types have Different Visualization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FAB42-EF15-4E0F-0253-21186D61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514200"/>
            <a:ext cx="6839301" cy="58296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30" y="690561"/>
            <a:ext cx="8124928" cy="182403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Making the Plot an Object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EAC3CE00-3730-19BB-B4C9-F40B748C49C2}"/>
              </a:ext>
            </a:extLst>
          </p:cNvPr>
          <p:cNvSpPr/>
          <p:nvPr/>
        </p:nvSpPr>
        <p:spPr>
          <a:xfrm>
            <a:off x="3193143" y="4558342"/>
            <a:ext cx="8124928" cy="1511867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1F8FF9C6-60FF-1B76-EBA6-C9FCC03EF728}"/>
              </a:ext>
            </a:extLst>
          </p:cNvPr>
          <p:cNvSpPr/>
          <p:nvPr/>
        </p:nvSpPr>
        <p:spPr>
          <a:xfrm>
            <a:off x="3193143" y="2435488"/>
            <a:ext cx="8124928" cy="827314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3143" y="1602580"/>
            <a:ext cx="8599715" cy="4844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/>
              <a:t>To build your plots layer by layer, you use a continuous combination of </a:t>
            </a:r>
            <a:r>
              <a:rPr lang="en-US" sz="2600" dirty="0" err="1"/>
              <a:t>geoms</a:t>
            </a:r>
            <a:r>
              <a:rPr lang="en-US" sz="2600" dirty="0"/>
              <a:t>: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mydata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(x, y)) +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endParaRPr lang="en-US" sz="2600" dirty="0"/>
          </a:p>
          <a:p>
            <a:r>
              <a:rPr lang="en-US" sz="2600" dirty="0"/>
              <a:t>OR you can add plot elements layer by layer to an object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df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(x, y))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43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30" y="690561"/>
            <a:ext cx="8124928" cy="9205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Printing Your Plots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019D8018-5C6A-6B00-0BB0-2C183C12F02E}"/>
              </a:ext>
            </a:extLst>
          </p:cNvPr>
          <p:cNvSpPr/>
          <p:nvPr/>
        </p:nvSpPr>
        <p:spPr>
          <a:xfrm>
            <a:off x="3193143" y="2046515"/>
            <a:ext cx="8215086" cy="930728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34E3791F-DBF2-A532-09C3-BD48D682A31C}"/>
              </a:ext>
            </a:extLst>
          </p:cNvPr>
          <p:cNvSpPr/>
          <p:nvPr/>
        </p:nvSpPr>
        <p:spPr>
          <a:xfrm>
            <a:off x="3193143" y="3851729"/>
            <a:ext cx="8215086" cy="937985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0C40D37-371B-D315-44D4-9A077C95075E}"/>
              </a:ext>
            </a:extLst>
          </p:cNvPr>
          <p:cNvSpPr/>
          <p:nvPr/>
        </p:nvSpPr>
        <p:spPr>
          <a:xfrm>
            <a:off x="3193143" y="5617029"/>
            <a:ext cx="8215086" cy="65314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3143" y="1611086"/>
            <a:ext cx="8599715" cy="48441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/>
              <a:t>You do not need to create an object for the plot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df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(x=V1, y=V2, 		color=V3))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endParaRPr lang="en-US" sz="2600" dirty="0"/>
          </a:p>
          <a:p>
            <a:r>
              <a:rPr lang="en-US" sz="2600" dirty="0"/>
              <a:t>BUT you can assign your plot to a variable…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df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(x, y))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endParaRPr lang="en-US" sz="2600" b="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… and then print / view your plot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endParaRPr lang="en-US" sz="2600" b="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4D35-6A5D-8743-6B78-31AC563A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 dirty="0"/>
              <a:t>Building Common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6694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438" y="1843075"/>
            <a:ext cx="3700237" cy="4078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600" b="0" dirty="0">
                <a:solidFill>
                  <a:schemeClr val="accent6">
                    <a:lumMod val="50000"/>
                  </a:schemeClr>
                </a:solidFill>
              </a:rPr>
              <a:t>Visualize the distribution of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</a:rPr>
              <a:t>continuous variables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by plotting its five-number summary: </a:t>
            </a:r>
          </a:p>
          <a:p>
            <a:pPr marL="0" indent="0">
              <a:buNone/>
            </a:pPr>
            <a:endParaRPr lang="en-US" alt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Minimum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25</a:t>
            </a:r>
            <a:r>
              <a:rPr lang="en-US" altLang="en-US" sz="2600" baseline="30000" dirty="0">
                <a:solidFill>
                  <a:schemeClr val="accent6">
                    <a:lumMod val="50000"/>
                  </a:schemeClr>
                </a:solidFill>
              </a:rPr>
              <a:t>th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percentile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Median (50</a:t>
            </a:r>
            <a:r>
              <a:rPr lang="en-US" altLang="en-US" sz="2600" baseline="30000" dirty="0">
                <a:solidFill>
                  <a:schemeClr val="accent6">
                    <a:lumMod val="50000"/>
                  </a:schemeClr>
                </a:solidFill>
              </a:rPr>
              <a:t>th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percentile)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75</a:t>
            </a:r>
            <a:r>
              <a:rPr lang="en-US" altLang="en-US" sz="2600" baseline="30000" dirty="0">
                <a:solidFill>
                  <a:schemeClr val="accent6">
                    <a:lumMod val="50000"/>
                  </a:schemeClr>
                </a:solidFill>
              </a:rPr>
              <a:t>th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percentile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Maximum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BF11F4C-ACB1-B345-1987-99FF7046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" r="1161"/>
          <a:stretch>
            <a:fillRect/>
          </a:stretch>
        </p:blipFill>
        <p:spPr>
          <a:xfrm>
            <a:off x="4003675" y="2386787"/>
            <a:ext cx="8042276" cy="4343400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02A7B-47D2-7653-62BB-02CCED86ECFA}"/>
              </a:ext>
            </a:extLst>
          </p:cNvPr>
          <p:cNvSpPr txBox="1"/>
          <p:nvPr/>
        </p:nvSpPr>
        <p:spPr>
          <a:xfrm>
            <a:off x="6399789" y="6237744"/>
            <a:ext cx="34172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 = Discrete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B5BF6-2C8A-A11B-4DAE-D089D966D0E7}"/>
              </a:ext>
            </a:extLst>
          </p:cNvPr>
          <p:cNvSpPr txBox="1"/>
          <p:nvPr/>
        </p:nvSpPr>
        <p:spPr>
          <a:xfrm rot="16200000">
            <a:off x="5231848" y="4066044"/>
            <a:ext cx="39375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y = Continuous Variable</a:t>
            </a:r>
          </a:p>
        </p:txBody>
      </p:sp>
    </p:spTree>
    <p:extLst>
      <p:ext uri="{BB962C8B-B14F-4D97-AF65-F5344CB8AC3E}">
        <p14:creationId xmlns:p14="http://schemas.microsoft.com/office/powerpoint/2010/main" val="37820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864272"/>
            <a:ext cx="10668000" cy="4078514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Boxplots are useful for: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Comparing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Displaying outliers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3A88C4-1032-7A9F-BE12-DEC4F18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7" y="1219921"/>
            <a:ext cx="6189612" cy="5367216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168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51103"/>
            <a:ext cx="10668000" cy="1048882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One continuous variable (y-axis), one discrete variable (x-axis)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C2380-3BD7-FAAB-0848-FD453EBA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00" y="2075544"/>
            <a:ext cx="5321577" cy="4614514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7A8BD07-9B61-4ACF-F798-E4DDC3A8B684}"/>
              </a:ext>
            </a:extLst>
          </p:cNvPr>
          <p:cNvSpPr/>
          <p:nvPr/>
        </p:nvSpPr>
        <p:spPr>
          <a:xfrm>
            <a:off x="95609" y="2440331"/>
            <a:ext cx="6534065" cy="3176701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7692-2C7A-519E-5116-C56646E7E505}"/>
              </a:ext>
            </a:extLst>
          </p:cNvPr>
          <p:cNvSpPr txBox="1"/>
          <p:nvPr/>
        </p:nvSpPr>
        <p:spPr>
          <a:xfrm>
            <a:off x="140645" y="2505715"/>
            <a:ext cx="76747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gol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howells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</a:p>
          <a:p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howells$Population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==‘ARIKARA’ | 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howells$Population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==‘HAINAN’ | 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howells$Population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==‘NORSE’, ]</a:t>
            </a:r>
          </a:p>
          <a:p>
            <a:endParaRPr lang="en-US" altLang="en-US" sz="24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gol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b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(x=Population, y=GOL)) + 	</a:t>
            </a:r>
            <a:r>
              <a:rPr lang="en-US" altLang="en-US" sz="24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geom_boxplot</a:t>
            </a:r>
            <a:r>
              <a:rPr lang="en-US" altLang="en-US" sz="24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089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Boxplots: Discrete Colors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51103"/>
            <a:ext cx="10668000" cy="1048882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Discrete variables can also be used to differentiate plot elements by including in the </a:t>
            </a:r>
            <a:r>
              <a:rPr lang="en-US" altLang="en-US" sz="2600" b="1" dirty="0" err="1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b="1" dirty="0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function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7A8BD07-9B61-4ACF-F798-E4DDC3A8B684}"/>
              </a:ext>
            </a:extLst>
          </p:cNvPr>
          <p:cNvSpPr/>
          <p:nvPr/>
        </p:nvSpPr>
        <p:spPr>
          <a:xfrm>
            <a:off x="95609" y="3224102"/>
            <a:ext cx="6534065" cy="1696240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7692-2C7A-519E-5116-C56646E7E505}"/>
              </a:ext>
            </a:extLst>
          </p:cNvPr>
          <p:cNvSpPr txBox="1"/>
          <p:nvPr/>
        </p:nvSpPr>
        <p:spPr>
          <a:xfrm>
            <a:off x="197207" y="3383755"/>
            <a:ext cx="643246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gol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(x=Population, y=GOL, 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color=Sex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geom_boxplot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EB931-AB47-D1ED-60CC-94AA18DA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17" y="2075544"/>
            <a:ext cx="5325274" cy="4617720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75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Boxplots: Discrete Fill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51103"/>
            <a:ext cx="10668000" cy="1048882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Discrete variables can also be used to differentiate plot elements by including in the </a:t>
            </a:r>
            <a:r>
              <a:rPr lang="en-US" altLang="en-US" sz="2600" b="1" dirty="0" err="1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b="1" dirty="0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function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7A8BD07-9B61-4ACF-F798-E4DDC3A8B684}"/>
              </a:ext>
            </a:extLst>
          </p:cNvPr>
          <p:cNvSpPr/>
          <p:nvPr/>
        </p:nvSpPr>
        <p:spPr>
          <a:xfrm>
            <a:off x="95609" y="3224102"/>
            <a:ext cx="6534065" cy="1696240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7692-2C7A-519E-5116-C56646E7E505}"/>
              </a:ext>
            </a:extLst>
          </p:cNvPr>
          <p:cNvSpPr txBox="1"/>
          <p:nvPr/>
        </p:nvSpPr>
        <p:spPr>
          <a:xfrm>
            <a:off x="197207" y="3383755"/>
            <a:ext cx="643246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gol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(x=Population, y=GOL, 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fill=Sex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geom_boxplot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EF8FC-1E61-D9F5-3224-E754DC73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72" y="2106500"/>
            <a:ext cx="5325274" cy="4617720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75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Visualizing Data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41284"/>
            <a:ext cx="4492171" cy="43969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visualization is the presentation of data in a pictorial or graphic format</a:t>
            </a:r>
          </a:p>
          <a:p>
            <a:endParaRPr lang="en-US" altLang="en-US" sz="2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 b="0" dirty="0"/>
              <a:t>Faster interpretation over spreadsheets or multi-page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600" b="0" dirty="0"/>
              <a:t>Easy pattern recognition / identification </a:t>
            </a:r>
          </a:p>
        </p:txBody>
      </p:sp>
      <p:pic>
        <p:nvPicPr>
          <p:cNvPr id="7" name="Picture 6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90C496E-F1E9-D458-D666-C5990E86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80" y="1792855"/>
            <a:ext cx="6263824" cy="4697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C370F10F-252F-9F1E-5280-6F7B3C14CF2D}"/>
              </a:ext>
            </a:extLst>
          </p:cNvPr>
          <p:cNvSpPr/>
          <p:nvPr/>
        </p:nvSpPr>
        <p:spPr>
          <a:xfrm>
            <a:off x="191582" y="2293258"/>
            <a:ext cx="5599618" cy="1770742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CC44C-72CE-ADB6-F537-2F6F037B9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582" y="1904998"/>
            <a:ext cx="6477000" cy="3276600"/>
          </a:xfrm>
        </p:spPr>
        <p:txBody>
          <a:bodyPr>
            <a:normAutofit/>
          </a:bodyPr>
          <a:lstStyle/>
          <a:p>
            <a:r>
              <a:rPr lang="en-US" sz="2600" dirty="0"/>
              <a:t>With the following data:</a:t>
            </a:r>
            <a:endParaRPr lang="en-US" sz="2600" b="0" dirty="0"/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nlb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howells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%&gt;% select(Sex, Population, NLB) %&gt;% filter(Population %in% c("NORSE", "BUSHMAN", "S JAPAN")) %&gt;%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na.omit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Produce this plot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63BE2-46F3-546A-628D-FA6AE0EE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F9A4B-4465-998C-5F6A-95A659DB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28" y="1052896"/>
            <a:ext cx="6100390" cy="5289848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61D89-DCA5-4074-A3EB-C9E853B4B5B3}"/>
              </a:ext>
            </a:extLst>
          </p:cNvPr>
          <p:cNvCxnSpPr/>
          <p:nvPr/>
        </p:nvCxnSpPr>
        <p:spPr>
          <a:xfrm>
            <a:off x="3193143" y="4644571"/>
            <a:ext cx="3149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FAF2C69-226C-74AE-1B63-5BCA0AA3709B}"/>
              </a:ext>
            </a:extLst>
          </p:cNvPr>
          <p:cNvSpPr/>
          <p:nvPr/>
        </p:nvSpPr>
        <p:spPr>
          <a:xfrm>
            <a:off x="191582" y="4401455"/>
            <a:ext cx="5599618" cy="149134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C370F10F-252F-9F1E-5280-6F7B3C14CF2D}"/>
              </a:ext>
            </a:extLst>
          </p:cNvPr>
          <p:cNvSpPr/>
          <p:nvPr/>
        </p:nvSpPr>
        <p:spPr>
          <a:xfrm>
            <a:off x="191582" y="1745342"/>
            <a:ext cx="5599618" cy="149134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CC44C-72CE-ADB6-F537-2F6F037B9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582" y="1904997"/>
            <a:ext cx="5708446" cy="4237039"/>
          </a:xfrm>
        </p:spPr>
        <p:txBody>
          <a:bodyPr>
            <a:norm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nlb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(x=Population, y=NLB, fill=Sex))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geom_boxplot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OR</a:t>
            </a:r>
          </a:p>
          <a:p>
            <a:endParaRPr lang="en-US" sz="2600" dirty="0">
              <a:latin typeface="+mj-lt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nlb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(x=Population, y=NLB))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geom_boxplot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(fill=Sex))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63BE2-46F3-546A-628D-FA6AE0EE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F9A4B-4465-998C-5F6A-95A659DB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28" y="1052896"/>
            <a:ext cx="6100390" cy="5289848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3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F669D8-8CC8-394B-4773-F25A0B767099}"/>
              </a:ext>
            </a:extLst>
          </p:cNvPr>
          <p:cNvSpPr/>
          <p:nvPr/>
        </p:nvSpPr>
        <p:spPr>
          <a:xfrm>
            <a:off x="3875315" y="1727200"/>
            <a:ext cx="3904343" cy="380274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Histograms, Density Plots, and Bar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FDC65-3AB6-419B-01A7-608741DF3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 t="5049" r="3816"/>
          <a:stretch/>
        </p:blipFill>
        <p:spPr>
          <a:xfrm>
            <a:off x="142754" y="2305668"/>
            <a:ext cx="3628103" cy="2669812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C64F3-532D-7607-6ED5-94A88AED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60" y="1754625"/>
            <a:ext cx="38862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A8BB28-18D3-098D-2796-ACE3FBA442D8}"/>
              </a:ext>
            </a:extLst>
          </p:cNvPr>
          <p:cNvSpPr/>
          <p:nvPr/>
        </p:nvSpPr>
        <p:spPr>
          <a:xfrm>
            <a:off x="7866742" y="1600413"/>
            <a:ext cx="4226046" cy="4096068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A4C45-DD18-C037-4DE4-BB8180AD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263" y="1461299"/>
            <a:ext cx="4480983" cy="4358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5925013"/>
            <a:ext cx="11673523" cy="647147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 algn="ctr"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Displays the distribution of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</a:rPr>
              <a:t>one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vector (column) from your data</a:t>
            </a:r>
            <a:endParaRPr lang="en-US" altLang="en-US" sz="2600" b="1" dirty="0">
              <a:solidFill>
                <a:schemeClr val="accent3">
                  <a:lumMod val="50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6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349C-678D-32C6-B220-06906A0F4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C0DF-161F-276C-69DF-3A116BCA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F856B55-E08E-58FE-89E4-7A22CD8506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14" y="2697070"/>
            <a:ext cx="5642344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Divides the range of scores into a specified number of “bins” on the x-axis and displays the count on the y-axis</a:t>
            </a:r>
          </a:p>
          <a:p>
            <a:pPr marL="457200" lvl="1" indent="0"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altLang="en-US" sz="2600" b="1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Used to plot continuous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BB16FF-F15E-2D01-44A4-F2FF37D580FF}"/>
              </a:ext>
            </a:extLst>
          </p:cNvPr>
          <p:cNvGrpSpPr/>
          <p:nvPr/>
        </p:nvGrpSpPr>
        <p:grpSpPr>
          <a:xfrm>
            <a:off x="4135714" y="716577"/>
            <a:ext cx="7866672" cy="1346943"/>
            <a:chOff x="6684685" y="853601"/>
            <a:chExt cx="17377138" cy="248964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501645FA-3DFA-FAB7-7F97-80A2BA105FE6}"/>
                </a:ext>
              </a:extLst>
            </p:cNvPr>
            <p:cNvSpPr/>
            <p:nvPr/>
          </p:nvSpPr>
          <p:spPr>
            <a:xfrm>
              <a:off x="6684685" y="853601"/>
              <a:ext cx="17377138" cy="248964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F4384-7D76-3156-9B58-8FFA3EF5DDAF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182527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(faithful,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(x=waiting)) + 	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geom_histogram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()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2DA42-7C79-1CED-9BDA-72DA0BBE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7083"/>
            <a:ext cx="5906386" cy="387509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B4845-A344-6A0D-7D50-0B62B1BE3F9B}"/>
              </a:ext>
            </a:extLst>
          </p:cNvPr>
          <p:cNvSpPr txBox="1"/>
          <p:nvPr/>
        </p:nvSpPr>
        <p:spPr>
          <a:xfrm>
            <a:off x="5386263" y="208250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Faithful is in R. Just type </a:t>
            </a:r>
            <a:r>
              <a:rPr lang="en-US" b="1" i="1" dirty="0"/>
              <a:t>faithful </a:t>
            </a:r>
            <a:r>
              <a:rPr lang="en-US" b="1" dirty="0"/>
              <a:t>in the console</a:t>
            </a:r>
          </a:p>
        </p:txBody>
      </p:sp>
    </p:spTree>
    <p:extLst>
      <p:ext uri="{BB962C8B-B14F-4D97-AF65-F5344CB8AC3E}">
        <p14:creationId xmlns:p14="http://schemas.microsoft.com/office/powerpoint/2010/main" val="85071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C92AC-F505-A242-7907-82E324023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5575-C7B6-79DD-A943-8D499CBB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184665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binwidth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fill, 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and color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06EBD6F-5AB1-772A-26FA-43AAC9AB0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14" y="2707083"/>
            <a:ext cx="5642344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endParaRPr lang="en-US" altLang="en-US" sz="2600" b="1" dirty="0">
              <a:solidFill>
                <a:schemeClr val="accent3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9F8A43-9CD3-0BB7-D4EB-2E827871CCFB}"/>
              </a:ext>
            </a:extLst>
          </p:cNvPr>
          <p:cNvGrpSpPr/>
          <p:nvPr/>
        </p:nvGrpSpPr>
        <p:grpSpPr>
          <a:xfrm>
            <a:off x="4135714" y="716576"/>
            <a:ext cx="7866672" cy="1568160"/>
            <a:chOff x="6684685" y="853601"/>
            <a:chExt cx="17377138" cy="289853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1EA53077-B9DD-B7A4-54A4-792172E1D273}"/>
                </a:ext>
              </a:extLst>
            </p:cNvPr>
            <p:cNvSpPr/>
            <p:nvPr/>
          </p:nvSpPr>
          <p:spPr>
            <a:xfrm>
              <a:off x="6684685" y="853601"/>
              <a:ext cx="17377138" cy="289853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55F86-A180-BDBF-BC1A-C2F74501B99C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264349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(faithful,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(x=waiting)) + 	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geom_histogram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binwidth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=5, 	fill="white", color="black"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B16697-7FC1-B06B-7B40-313598E4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6100"/>
            <a:ext cx="5909384" cy="387705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DAE5E-7C9A-2B79-C0CE-31812A14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90" y="2840433"/>
            <a:ext cx="2787445" cy="18288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18452-C3FA-F940-4ABD-963891DB5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45" y="2840433"/>
            <a:ext cx="2787445" cy="18288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CF97AA-0502-3D5C-B3FC-7187A47D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063" y="4669233"/>
            <a:ext cx="2787445" cy="18288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6EBB60-0049-EB8F-355E-6C012B01A8C8}"/>
              </a:ext>
            </a:extLst>
          </p:cNvPr>
          <p:cNvSpPr txBox="1"/>
          <p:nvPr/>
        </p:nvSpPr>
        <p:spPr>
          <a:xfrm>
            <a:off x="611393" y="296570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binwidth</a:t>
            </a:r>
            <a:r>
              <a:rPr lang="en-US" dirty="0">
                <a:solidFill>
                  <a:schemeClr val="bg1"/>
                </a:solidFill>
              </a:rPr>
              <a:t>=1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DA9338-1B75-31B3-41E6-BF730424A46E}"/>
              </a:ext>
            </a:extLst>
          </p:cNvPr>
          <p:cNvSpPr txBox="1"/>
          <p:nvPr/>
        </p:nvSpPr>
        <p:spPr>
          <a:xfrm>
            <a:off x="3404587" y="2965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default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F9E6C-F4CA-E22A-F599-5A9676925C58}"/>
              </a:ext>
            </a:extLst>
          </p:cNvPr>
          <p:cNvSpPr txBox="1"/>
          <p:nvPr/>
        </p:nvSpPr>
        <p:spPr>
          <a:xfrm>
            <a:off x="1928964" y="481308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binwidth</a:t>
            </a:r>
            <a:r>
              <a:rPr lang="en-US" dirty="0">
                <a:solidFill>
                  <a:schemeClr val="bg1"/>
                </a:solidFill>
              </a:rPr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80684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20B51-DF6E-D9EA-6E54-ABDC73F4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E16-B92D-0E68-FD3B-9D2F946C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32130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84291A-7C9A-55B4-C905-2611D2845178}"/>
              </a:ext>
            </a:extLst>
          </p:cNvPr>
          <p:cNvGrpSpPr/>
          <p:nvPr/>
        </p:nvGrpSpPr>
        <p:grpSpPr>
          <a:xfrm>
            <a:off x="120316" y="4539955"/>
            <a:ext cx="11951368" cy="2116207"/>
            <a:chOff x="6684685" y="853601"/>
            <a:chExt cx="17377138" cy="391152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F923BD55-9785-E5CB-8D07-F19C8E685D43}"/>
                </a:ext>
              </a:extLst>
            </p:cNvPr>
            <p:cNvSpPr/>
            <p:nvPr/>
          </p:nvSpPr>
          <p:spPr>
            <a:xfrm>
              <a:off x="6684685" y="853601"/>
              <a:ext cx="17377138" cy="391152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0E6B4-117C-7D4B-059C-825D825886D4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34617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(pop,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age_y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geom_histogram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(fill="black”,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colour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="white”) + 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facet_grid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popsex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~ .)</a:t>
              </a:r>
              <a:r>
                <a:rPr lang="en-US" sz="2600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+ labs(x="Age (years)", y="Count”)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scale_x_continuous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(breaks=c(0,10,20)) + mytheme</a:t>
              </a:r>
            </a:p>
          </p:txBody>
        </p:sp>
      </p:grp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E12BA2E-32F7-4BF6-2FB1-FF8E852CE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0055" y="307212"/>
            <a:ext cx="7061111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altLang="en-US" sz="2600" b="1" dirty="0" err="1">
                <a:solidFill>
                  <a:schemeClr val="accent3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facet_grid</a:t>
            </a:r>
            <a:r>
              <a:rPr lang="en-US" altLang="en-US" sz="2600" b="1" dirty="0">
                <a:solidFill>
                  <a:schemeClr val="accent3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3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en-US" sz="2600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separates (“facets”) the plot by rows, columns, or both. </a:t>
            </a:r>
          </a:p>
          <a:p>
            <a:pPr marL="457200" lvl="1" indent="0">
              <a:buNone/>
            </a:pPr>
            <a:endParaRPr lang="en-US" altLang="en-US" sz="2600" b="1" dirty="0">
              <a:solidFill>
                <a:schemeClr val="accent3">
                  <a:lumMod val="50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US" altLang="en-US" sz="2600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General format: ROWS ~ COLS</a:t>
            </a:r>
          </a:p>
          <a:p>
            <a:pPr marL="457200" lvl="1" indent="0">
              <a:buNone/>
            </a:pPr>
            <a:endParaRPr lang="en-US" altLang="en-US" sz="2600" dirty="0">
              <a:solidFill>
                <a:schemeClr val="accent3">
                  <a:lumMod val="50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US" altLang="en-US" sz="2600" b="1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NOTE:</a:t>
            </a:r>
            <a:r>
              <a:rPr lang="en-US" altLang="en-US" sz="2600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en-US" sz="2600" dirty="0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[.]</a:t>
            </a:r>
            <a:r>
              <a:rPr lang="en-US" altLang="en-US" sz="2600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means “not in this dimension”</a:t>
            </a:r>
          </a:p>
        </p:txBody>
      </p:sp>
    </p:spTree>
    <p:extLst>
      <p:ext uri="{BB962C8B-B14F-4D97-AF65-F5344CB8AC3E}">
        <p14:creationId xmlns:p14="http://schemas.microsoft.com/office/powerpoint/2010/main" val="228689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F381-E2F6-B8D9-434F-BBFA92FB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306E-CBDA-DC7F-8032-17B845E0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32130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faceting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09506FE-7CAB-BFC5-292B-72E4B3E3C7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202215"/>
            <a:ext cx="4911059" cy="409255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BE25C0-B8A5-1A3A-EA46-30189F94F2EE}"/>
              </a:ext>
            </a:extLst>
          </p:cNvPr>
          <p:cNvGrpSpPr/>
          <p:nvPr/>
        </p:nvGrpSpPr>
        <p:grpSpPr>
          <a:xfrm>
            <a:off x="120316" y="4539578"/>
            <a:ext cx="11951368" cy="2116207"/>
            <a:chOff x="6684685" y="853601"/>
            <a:chExt cx="17377138" cy="391152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848CD0D0-EAAF-6B6A-A9DC-B5D75140B385}"/>
                </a:ext>
              </a:extLst>
            </p:cNvPr>
            <p:cNvSpPr/>
            <p:nvPr/>
          </p:nvSpPr>
          <p:spPr>
            <a:xfrm>
              <a:off x="6684685" y="853601"/>
              <a:ext cx="17377138" cy="391152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3B1F0-046A-ACD5-1713-0CEC0DB03CE3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34617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(pop,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age_y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geom_histogram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(fill="black”,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colour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="white”) + 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facet_grid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popsex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~ .)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+ labs(x="Age (years)", y="Count”)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scale_x_continuous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(breaks=c(0,10,20)) + mytheme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FE7FD88-1D6A-81EC-9D14-D2A7EF29CD1E}"/>
              </a:ext>
            </a:extLst>
          </p:cNvPr>
          <p:cNvSpPr/>
          <p:nvPr/>
        </p:nvSpPr>
        <p:spPr>
          <a:xfrm rot="5400000">
            <a:off x="9369013" y="1965096"/>
            <a:ext cx="4090737" cy="5649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105A9-4813-E3DB-2B56-F9A941D3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5143-7190-71A7-4E9C-B53F850D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32130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Histograms: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faceting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19EF6A6-E474-9AC4-8BF4-C99DF6671F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202215"/>
            <a:ext cx="4911059" cy="409255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BD1372-805C-67EF-8FE8-E577A9FFA067}"/>
              </a:ext>
            </a:extLst>
          </p:cNvPr>
          <p:cNvGrpSpPr/>
          <p:nvPr/>
        </p:nvGrpSpPr>
        <p:grpSpPr>
          <a:xfrm>
            <a:off x="120316" y="4539578"/>
            <a:ext cx="11951368" cy="2116207"/>
            <a:chOff x="6684685" y="853601"/>
            <a:chExt cx="17377138" cy="391152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72411CE3-2522-C86C-B6F9-6507B119DE72}"/>
                </a:ext>
              </a:extLst>
            </p:cNvPr>
            <p:cNvSpPr/>
            <p:nvPr/>
          </p:nvSpPr>
          <p:spPr>
            <a:xfrm>
              <a:off x="6684685" y="853601"/>
              <a:ext cx="17377138" cy="391152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3A563-D731-4F39-FE66-8EBD01F631DD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34617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(pop,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age_y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geom_histogram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(fill="black”,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colour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="white”) +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facet_grid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popsex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 ~ .) + 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labs(x="Age (years)", y="Count”) + 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scale_x_continuous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(breaks=0:12) + mytheme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87D0E9A-B38A-067A-A87D-BBB420474579}"/>
              </a:ext>
            </a:extLst>
          </p:cNvPr>
          <p:cNvSpPr/>
          <p:nvPr/>
        </p:nvSpPr>
        <p:spPr>
          <a:xfrm>
            <a:off x="7339263" y="3681663"/>
            <a:ext cx="4090737" cy="5649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747AC-906E-3DFA-E352-19DF66C9C3D2}"/>
              </a:ext>
            </a:extLst>
          </p:cNvPr>
          <p:cNvSpPr/>
          <p:nvPr/>
        </p:nvSpPr>
        <p:spPr>
          <a:xfrm rot="5400000">
            <a:off x="6314637" y="1941287"/>
            <a:ext cx="1231105" cy="2887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2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4A3A-0CCC-C381-56B6-93914AC9B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57C70662-4026-1377-333F-7AE0CB1E3C9E}"/>
              </a:ext>
            </a:extLst>
          </p:cNvPr>
          <p:cNvSpPr/>
          <p:nvPr/>
        </p:nvSpPr>
        <p:spPr>
          <a:xfrm>
            <a:off x="119393" y="2967025"/>
            <a:ext cx="3249450" cy="148465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45045-120E-BE17-0DC1-3F548C8BB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582" y="1904997"/>
            <a:ext cx="4794964" cy="4381187"/>
          </a:xfrm>
        </p:spPr>
        <p:txBody>
          <a:bodyPr>
            <a:normAutofit/>
          </a:bodyPr>
          <a:lstStyle/>
          <a:p>
            <a:r>
              <a:rPr lang="en-US" sz="2600" dirty="0"/>
              <a:t>The `</a:t>
            </a:r>
            <a:r>
              <a:rPr lang="en-US" sz="2600" dirty="0" err="1"/>
              <a:t>birthwt</a:t>
            </a:r>
            <a:r>
              <a:rPr lang="en-US" sz="2600" dirty="0"/>
              <a:t>` dataset can be accessed by running: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library(MASS)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data(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cs typeface="JetBrains Mono" panose="02000009000000000000" pitchFamily="49" charset="0"/>
              </a:rPr>
              <a:t>Inspect the dataset using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??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cs typeface="JetBrains Mono" panose="02000009000000000000" pitchFamily="49" charset="0"/>
              </a:rPr>
              <a:t>1. What does `</a:t>
            </a:r>
            <a:r>
              <a:rPr lang="en-US" sz="2600" dirty="0" err="1">
                <a:cs typeface="JetBrains Mono" panose="02000009000000000000" pitchFamily="49" charset="0"/>
              </a:rPr>
              <a:t>lwt</a:t>
            </a:r>
            <a:r>
              <a:rPr lang="en-US" sz="2600" dirty="0">
                <a:cs typeface="JetBrains Mono" panose="02000009000000000000" pitchFamily="49" charset="0"/>
              </a:rPr>
              <a:t>` stand for?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957BB0-D703-C807-6843-D4543BE2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6A64D-E0B2-34DB-2661-EC62FE981D02}"/>
              </a:ext>
            </a:extLst>
          </p:cNvPr>
          <p:cNvSpPr txBox="1"/>
          <p:nvPr/>
        </p:nvSpPr>
        <p:spPr>
          <a:xfrm>
            <a:off x="5563599" y="715961"/>
            <a:ext cx="33507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Produce this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9B1FE-BCB4-417F-D54C-7219337B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44" y="1904997"/>
            <a:ext cx="7200900" cy="47244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737BE4-7F30-79BD-B771-91F41BE59596}"/>
              </a:ext>
            </a:extLst>
          </p:cNvPr>
          <p:cNvCxnSpPr>
            <a:cxnSpLocks/>
          </p:cNvCxnSpPr>
          <p:nvPr/>
        </p:nvCxnSpPr>
        <p:spPr>
          <a:xfrm>
            <a:off x="7039235" y="1374837"/>
            <a:ext cx="4554" cy="11305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61E67-3FFE-C5C7-4DCA-33C10EF7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ADC1A8C0-0F45-A5A4-ACF7-B48BB1FF3D5D}"/>
              </a:ext>
            </a:extLst>
          </p:cNvPr>
          <p:cNvSpPr/>
          <p:nvPr/>
        </p:nvSpPr>
        <p:spPr>
          <a:xfrm>
            <a:off x="641684" y="1592179"/>
            <a:ext cx="10953211" cy="4953002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C058C-DC2F-E0FC-17E9-3378ECE46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474" y="1832815"/>
            <a:ext cx="11238419" cy="4543923"/>
          </a:xfrm>
        </p:spPr>
        <p:txBody>
          <a:bodyPr>
            <a:norm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geom_histogram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(fill="white", color="black")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facet_grid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(smoke~.)</a:t>
            </a:r>
          </a:p>
          <a:p>
            <a:endParaRPr lang="en-US" sz="2600" b="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geom_histogram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(fill="white",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colour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="black")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facet_grid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(rows=vars(smoke))</a:t>
            </a:r>
          </a:p>
          <a:p>
            <a:endParaRPr lang="en-US" sz="2600" b="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geom_histogram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), 	fill="white",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colour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="black")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facet_grid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(rows=vars(smoke))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58E6EE-DD0A-6BB0-345E-3F35DD22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8525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15010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Data Visualization Tips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519" y="1894243"/>
            <a:ext cx="10582960" cy="3679243"/>
          </a:xfrm>
        </p:spPr>
        <p:txBody>
          <a:bodyPr/>
          <a:lstStyle/>
          <a:p>
            <a:pPr algn="l"/>
            <a:r>
              <a:rPr lang="en-US" sz="2600" b="1" dirty="0">
                <a:solidFill>
                  <a:schemeClr val="tx1"/>
                </a:solidFill>
              </a:rPr>
              <a:t>There are a few basic concepts that can help you generate the best visuals for displaying your data: </a:t>
            </a:r>
          </a:p>
          <a:p>
            <a:pPr algn="l"/>
            <a:endParaRPr lang="en-US" sz="2600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Understanding the data – size and cardinality (uniqueness)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Determining what you are trying to visualize – what you want to communicate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Knowing your audience – what type of visualization will be easiest to process?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EC246-E2E5-6415-ADE5-0A824283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CB7D-37D9-55BB-184F-B9014434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Density Plots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56ACC43-071E-F998-B42A-7D33DCF07C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612" y="2201502"/>
            <a:ext cx="5642344" cy="4377498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“Nonparametric method for estimating the probability density function of a random variable”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AKA it gives you the proportion instead of the count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Results in a smoothed line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  <a:p>
            <a:pPr lvl="1"/>
            <a:r>
              <a:rPr lang="en-US" altLang="en-US" sz="2600" b="1" dirty="0">
                <a:solidFill>
                  <a:schemeClr val="accent3">
                    <a:lumMod val="5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Used to plot continuous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74694A-C182-D2AB-7E42-68E9A9D01F84}"/>
              </a:ext>
            </a:extLst>
          </p:cNvPr>
          <p:cNvGrpSpPr/>
          <p:nvPr/>
        </p:nvGrpSpPr>
        <p:grpSpPr>
          <a:xfrm>
            <a:off x="4135714" y="716577"/>
            <a:ext cx="7866672" cy="1346943"/>
            <a:chOff x="6684685" y="853601"/>
            <a:chExt cx="17377138" cy="248964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63B1452C-B50F-2D08-9AFE-FA69426D4E4A}"/>
                </a:ext>
              </a:extLst>
            </p:cNvPr>
            <p:cNvSpPr/>
            <p:nvPr/>
          </p:nvSpPr>
          <p:spPr>
            <a:xfrm>
              <a:off x="6684685" y="853601"/>
              <a:ext cx="17377138" cy="248964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53503-4B27-918F-0D5E-2158A0B5841E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182527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(faithful,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(x=waiting)) + 	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geom_density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07972-6626-5B46-1DD1-4463512F2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04" y="2695104"/>
            <a:ext cx="5909384" cy="387705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12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AE61E-D864-88C4-B906-BBE79103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BC69-E854-8CBA-05EF-8804F8B0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54558"/>
            <a:ext cx="10668000" cy="1231106"/>
          </a:xfrm>
        </p:spPr>
        <p:txBody>
          <a:bodyPr anchor="t"/>
          <a:lstStyle/>
          <a:p>
            <a:r>
              <a:rPr lang="en-US" dirty="0">
                <a:solidFill>
                  <a:schemeClr val="tx1"/>
                </a:solidFill>
              </a:rPr>
              <a:t>Density Plots: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sensitivity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1468452-637B-AA40-0990-E2771F218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14" y="2707083"/>
            <a:ext cx="5642344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endParaRPr lang="en-US" altLang="en-US" sz="2600" b="1" dirty="0">
              <a:solidFill>
                <a:schemeClr val="accent3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CDC991-A50B-70A5-F41F-8D3DF80DFBBF}"/>
              </a:ext>
            </a:extLst>
          </p:cNvPr>
          <p:cNvGrpSpPr/>
          <p:nvPr/>
        </p:nvGrpSpPr>
        <p:grpSpPr>
          <a:xfrm>
            <a:off x="4135714" y="716576"/>
            <a:ext cx="7866672" cy="1568160"/>
            <a:chOff x="6684685" y="853601"/>
            <a:chExt cx="17377138" cy="289853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77ED6338-A59C-4667-6C9C-99272F45AB5B}"/>
                </a:ext>
              </a:extLst>
            </p:cNvPr>
            <p:cNvSpPr/>
            <p:nvPr/>
          </p:nvSpPr>
          <p:spPr>
            <a:xfrm>
              <a:off x="6684685" y="853601"/>
              <a:ext cx="17377138" cy="289853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1DB2BC-ECF7-A304-2105-6E06418DCAD5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182527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(faithful,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(x=waiting)) + 	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geom_density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adjust=0.25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77D1C8D-9A3C-BADD-49A3-FF55421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2" y="2840433"/>
            <a:ext cx="2787445" cy="1828800"/>
          </a:xfrm>
          <a:prstGeom prst="rect">
            <a:avLst/>
          </a:prstGeom>
          <a:ln w="9525">
            <a:solidFill>
              <a:schemeClr val="accent3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0CBED0-F8EF-4090-B073-F8C7952C9CC1}"/>
              </a:ext>
            </a:extLst>
          </p:cNvPr>
          <p:cNvSpPr txBox="1"/>
          <p:nvPr/>
        </p:nvSpPr>
        <p:spPr>
          <a:xfrm>
            <a:off x="611393" y="296570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adjust=0.1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4D9AA-A9DF-9889-856E-DE77347E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81" y="2840433"/>
            <a:ext cx="2787445" cy="1828800"/>
          </a:xfrm>
          <a:prstGeom prst="rect">
            <a:avLst/>
          </a:prstGeom>
          <a:ln w="9525">
            <a:solidFill>
              <a:schemeClr val="accent3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3644F-75CA-FA19-C96A-D6D37026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53" y="4669233"/>
            <a:ext cx="2787445" cy="1828800"/>
          </a:xfrm>
          <a:prstGeom prst="rect">
            <a:avLst/>
          </a:prstGeom>
          <a:ln w="9525">
            <a:solidFill>
              <a:schemeClr val="accent3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2E507F-397B-9CB8-6A7C-BB9F5F821CD6}"/>
              </a:ext>
            </a:extLst>
          </p:cNvPr>
          <p:cNvSpPr txBox="1"/>
          <p:nvPr/>
        </p:nvSpPr>
        <p:spPr>
          <a:xfrm>
            <a:off x="3404587" y="2965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default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74904-FBDF-0D1E-48C1-9AF73140A464}"/>
              </a:ext>
            </a:extLst>
          </p:cNvPr>
          <p:cNvSpPr txBox="1"/>
          <p:nvPr/>
        </p:nvSpPr>
        <p:spPr>
          <a:xfrm>
            <a:off x="2379640" y="563411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adjust=2.5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0A11D-23CC-1553-4A6A-C9FD1A29C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004" y="2730705"/>
            <a:ext cx="5909384" cy="387705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2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0933-5EAC-EDC5-5A7D-8102C5F6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964-CB1E-7C04-AE9D-E3F9BFA1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4495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Density Plots: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fills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CB6BB08-FF4F-EAC8-3241-136AF24BA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14" y="2697070"/>
            <a:ext cx="5642344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sz="2600" b="1" dirty="0" err="1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geom_density</a:t>
            </a: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can be filled with a color. </a:t>
            </a:r>
          </a:p>
          <a:p>
            <a:pPr marL="457200" lvl="1" indent="0">
              <a:buNone/>
            </a:pPr>
            <a:endParaRPr lang="en-US" sz="2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</a:rPr>
              <a:t>NOTE:</a:t>
            </a:r>
            <a:r>
              <a:rPr lang="en-US" sz="2600" dirty="0">
                <a:solidFill>
                  <a:schemeClr val="accent3">
                    <a:lumMod val="50000"/>
                  </a:schemeClr>
                </a:solidFill>
              </a:rPr>
              <a:t> alpha is used to indicate transparency</a:t>
            </a:r>
          </a:p>
          <a:p>
            <a:pPr lvl="1"/>
            <a:r>
              <a:rPr lang="en-US" sz="2600" dirty="0">
                <a:solidFill>
                  <a:schemeClr val="accent3">
                    <a:lumMod val="50000"/>
                  </a:schemeClr>
                </a:solidFill>
              </a:rPr>
              <a:t>0 == transparent</a:t>
            </a:r>
          </a:p>
          <a:p>
            <a:pPr lvl="1"/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1 == opaque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F2D676-D4A8-C284-A787-2393B87A8E6B}"/>
              </a:ext>
            </a:extLst>
          </p:cNvPr>
          <p:cNvGrpSpPr/>
          <p:nvPr/>
        </p:nvGrpSpPr>
        <p:grpSpPr>
          <a:xfrm>
            <a:off x="4135714" y="764706"/>
            <a:ext cx="7866672" cy="1568160"/>
            <a:chOff x="6684685" y="862497"/>
            <a:chExt cx="17377138" cy="289853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B4B53926-7BBD-64AF-F86C-DC36DE193ACE}"/>
                </a:ext>
              </a:extLst>
            </p:cNvPr>
            <p:cNvSpPr/>
            <p:nvPr/>
          </p:nvSpPr>
          <p:spPr>
            <a:xfrm>
              <a:off x="6684685" y="862497"/>
              <a:ext cx="17377138" cy="289853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9EEEB4-0A65-A3C2-3F06-507782AEB073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264349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(faithful,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(x=waiting)) + 	</a:t>
              </a:r>
              <a:r>
                <a:rPr lang="en-US" sz="2600" b="1" dirty="0" err="1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geom_density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(fill="blue", 			alpha=0.5)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3E04CC-8B4C-E046-FA13-B2BF50E8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04" y="2697070"/>
            <a:ext cx="5909384" cy="387705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4290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42327-171F-A959-E47F-0DC05086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D38E-E602-BDC7-F48F-DF1EB2E5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4495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Density Plots: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Factors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BBE0F3A-4109-7E74-8F9B-9B4FB9334E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614" y="2697070"/>
            <a:ext cx="5642344" cy="387509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Just like other plots we have seen, a discrete variable (factor) can be used to separate groups</a:t>
            </a:r>
            <a:endParaRPr lang="en-US" sz="2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FD07F-9924-CD77-4DDA-4A9A3A4EF38B}"/>
              </a:ext>
            </a:extLst>
          </p:cNvPr>
          <p:cNvGrpSpPr/>
          <p:nvPr/>
        </p:nvGrpSpPr>
        <p:grpSpPr>
          <a:xfrm>
            <a:off x="4082716" y="408696"/>
            <a:ext cx="7866672" cy="1962704"/>
            <a:chOff x="6684685" y="862497"/>
            <a:chExt cx="17377138" cy="362779"/>
          </a:xfrm>
        </p:grpSpPr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48EE8245-BEF8-DC88-172B-49BA0E5C4CDA}"/>
                </a:ext>
              </a:extLst>
            </p:cNvPr>
            <p:cNvSpPr/>
            <p:nvPr/>
          </p:nvSpPr>
          <p:spPr>
            <a:xfrm>
              <a:off x="6684685" y="862497"/>
              <a:ext cx="17377138" cy="357171"/>
            </a:xfrm>
            <a:prstGeom prst="round2DiagRect">
              <a:avLst/>
            </a:prstGeom>
            <a:solidFill>
              <a:schemeClr val="tx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0551-EDBF-FEA0-FB1E-226741E82606}"/>
                </a:ext>
              </a:extLst>
            </p:cNvPr>
            <p:cNvSpPr txBox="1"/>
            <p:nvPr/>
          </p:nvSpPr>
          <p:spPr>
            <a:xfrm>
              <a:off x="6801753" y="879105"/>
              <a:ext cx="17143000" cy="34617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&gt;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ggplot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birthwt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aes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(x=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bwt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	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fill=factor(smoke)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)) + 	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geom_density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(</a:t>
              </a:r>
              <a:r>
                <a:rPr lang="en-US" sz="2600" b="1" dirty="0">
                  <a:solidFill>
                    <a:srgbClr val="C0000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color=NA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, 			alpha=0.5)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948A69-1E21-07BF-28AC-5AC06073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04" y="2701104"/>
            <a:ext cx="5909384" cy="387705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27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5EB1-2B4C-1454-0ED6-670CB0649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96018-95D4-967B-1A12-01704926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15010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09BEB4F2-C164-547C-7AD1-2B16F9B985EE}"/>
              </a:ext>
            </a:extLst>
          </p:cNvPr>
          <p:cNvSpPr/>
          <p:nvPr/>
        </p:nvSpPr>
        <p:spPr>
          <a:xfrm>
            <a:off x="609981" y="4278650"/>
            <a:ext cx="10247086" cy="885372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DAE58-122D-3CA2-3A16-6F68EC2BB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519" y="1537991"/>
            <a:ext cx="10582960" cy="4650936"/>
          </a:xfrm>
        </p:spPr>
        <p:txBody>
          <a:bodyPr/>
          <a:lstStyle/>
          <a:p>
            <a:r>
              <a:rPr lang="en-US" sz="2600" b="1" dirty="0" err="1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1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b="1" dirty="0">
                <a:solidFill>
                  <a:schemeClr val="tx1"/>
                </a:solidFill>
              </a:rPr>
              <a:t> is built in layers</a:t>
            </a:r>
          </a:p>
          <a:p>
            <a:pPr algn="l"/>
            <a:endParaRPr lang="en-US" sz="2600" b="1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Use the + operator to add layers to the existing </a:t>
            </a:r>
            <a:r>
              <a:rPr lang="en-US" sz="26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object</a:t>
            </a:r>
          </a:p>
          <a:p>
            <a:pPr algn="l"/>
            <a:endParaRPr lang="en-US" sz="2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this way, your code is explicit about which layers are added </a:t>
            </a:r>
            <a:r>
              <a:rPr lang="en-US" sz="2600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600" i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what order</a:t>
            </a:r>
            <a:endParaRPr lang="en-US" sz="2600" i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 dirty="0"/>
          </a:p>
          <a:p>
            <a:pPr algn="l"/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(data=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df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(x=V1, y=V2, color=V3)) 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	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algn="l"/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You can stack different </a:t>
            </a:r>
            <a:r>
              <a:rPr lang="en-US" sz="2600" b="1" dirty="0" err="1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</a:t>
            </a:r>
            <a:r>
              <a:rPr lang="en-US" sz="2600" b="1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_* layers on top of each other to include in a single plot</a:t>
            </a:r>
          </a:p>
        </p:txBody>
      </p:sp>
    </p:spTree>
    <p:extLst>
      <p:ext uri="{BB962C8B-B14F-4D97-AF65-F5344CB8AC3E}">
        <p14:creationId xmlns:p14="http://schemas.microsoft.com/office/powerpoint/2010/main" val="3448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B6FD-6BC8-A4AA-0EB7-2C016AF4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3EBB1-299A-011E-5E55-6B73014807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9" y="1711527"/>
            <a:ext cx="4897544" cy="4953003"/>
          </a:xfrm>
        </p:spPr>
        <p:txBody>
          <a:bodyPr>
            <a:normAutofit/>
          </a:bodyPr>
          <a:lstStyle/>
          <a:p>
            <a:r>
              <a:rPr lang="en-US" sz="2600" dirty="0">
                <a:cs typeface="JetBrains Mono" panose="02000009000000000000" pitchFamily="49" charset="0"/>
              </a:rPr>
              <a:t>Hints: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faithful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You will need to use 2 </a:t>
            </a:r>
            <a:r>
              <a:rPr lang="en-US" sz="2600" b="0" dirty="0" err="1">
                <a:cs typeface="JetBrains Mono" panose="02000009000000000000" pitchFamily="49" charset="0"/>
              </a:rPr>
              <a:t>geoms</a:t>
            </a:r>
            <a:endParaRPr lang="en-US" sz="2600" b="0" dirty="0">
              <a:cs typeface="JetBrains Mono" panose="02000009000000000000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Use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y=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after_stat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(density)</a:t>
            </a:r>
            <a:r>
              <a:rPr lang="en-US" sz="2600" b="0" dirty="0">
                <a:cs typeface="JetBrains Mono" panose="02000009000000000000" pitchFamily="49" charset="0"/>
              </a:rPr>
              <a:t> in your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b="0" dirty="0">
                <a:cs typeface="JetBrains Mono" panose="02000009000000000000" pitchFamily="49" charset="0"/>
              </a:rPr>
              <a:t> to scale the histogram so that it matches the density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Use </a:t>
            </a:r>
            <a:r>
              <a:rPr lang="en-US" sz="2600" dirty="0" err="1">
                <a:cs typeface="JetBrains Mono" panose="02000009000000000000" pitchFamily="49" charset="0"/>
              </a:rPr>
              <a:t>steelblue</a:t>
            </a:r>
            <a:r>
              <a:rPr lang="en-US" sz="2600" b="0" dirty="0">
                <a:cs typeface="JetBrains Mono" panose="02000009000000000000" pitchFamily="49" charset="0"/>
              </a:rPr>
              <a:t> as your color and </a:t>
            </a:r>
            <a:r>
              <a:rPr lang="en-US" sz="2600" dirty="0">
                <a:cs typeface="JetBrains Mono" panose="02000009000000000000" pitchFamily="49" charset="0"/>
              </a:rPr>
              <a:t>alpha=0.4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1" dirty="0">
                <a:cs typeface="JetBrains Mono" panose="02000009000000000000" pitchFamily="49" charset="0"/>
              </a:rPr>
              <a:t>Remember that plots are built in layers</a:t>
            </a:r>
          </a:p>
          <a:p>
            <a:endParaRPr lang="en-US" sz="2600" b="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8BDBA-4034-3A98-6F47-B170A21D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CF2A4-3781-BC92-D56A-49202B19899C}"/>
              </a:ext>
            </a:extLst>
          </p:cNvPr>
          <p:cNvSpPr txBox="1"/>
          <p:nvPr/>
        </p:nvSpPr>
        <p:spPr>
          <a:xfrm>
            <a:off x="5563599" y="715961"/>
            <a:ext cx="57628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Produce this plot using the faithful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806-9DF9-1CFE-AD00-7D3F6C22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98" y="1940130"/>
            <a:ext cx="7200900" cy="47244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0C243-BEFB-413C-462E-215ED48CF35C}"/>
              </a:ext>
            </a:extLst>
          </p:cNvPr>
          <p:cNvCxnSpPr>
            <a:cxnSpLocks/>
          </p:cNvCxnSpPr>
          <p:nvPr/>
        </p:nvCxnSpPr>
        <p:spPr>
          <a:xfrm>
            <a:off x="7039235" y="1374837"/>
            <a:ext cx="4554" cy="11305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E0B4-BC0E-A820-B565-EBA80F59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1AB6A45-247A-C1F8-C2F7-A52C0D3DF446}"/>
              </a:ext>
            </a:extLst>
          </p:cNvPr>
          <p:cNvSpPr/>
          <p:nvPr/>
        </p:nvSpPr>
        <p:spPr>
          <a:xfrm>
            <a:off x="641684" y="1592179"/>
            <a:ext cx="10953211" cy="2161674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386B9-C55D-F838-45B5-0407B0408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475" y="1832815"/>
            <a:ext cx="10431842" cy="4543923"/>
          </a:xfrm>
        </p:spPr>
        <p:txBody>
          <a:bodyPr>
            <a:norm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(faithful,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(x=waiting, y=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after_stat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(density))) +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geom_histogram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 fill="white", color="black")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geom_density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(fill="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steelblue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 alpha=0.4)</a:t>
            </a:r>
          </a:p>
          <a:p>
            <a:endParaRPr lang="en-US" sz="2600" b="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dirty="0">
                <a:ea typeface="JetBrains Mono" panose="02000009000000000000" pitchFamily="49" charset="0"/>
                <a:cs typeface="JetBrains Mono" panose="02000009000000000000" pitchFamily="49" charset="0"/>
              </a:rPr>
              <a:t>NOTE:</a:t>
            </a:r>
            <a:r>
              <a:rPr lang="en-US" sz="2600" b="0" dirty="0">
                <a:ea typeface="JetBrains Mono" panose="02000009000000000000" pitchFamily="49" charset="0"/>
                <a:cs typeface="JetBrains Mono" panose="02000009000000000000" pitchFamily="49" charset="0"/>
              </a:rPr>
              <a:t> because the density curve values range from 0 to 1 (as a proportion), we use 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y=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after_stat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(density)</a:t>
            </a:r>
            <a:r>
              <a:rPr lang="en-US" sz="2600" b="0" dirty="0">
                <a:ea typeface="JetBrains Mono" panose="02000009000000000000" pitchFamily="49" charset="0"/>
                <a:cs typeface="JetBrains Mono" panose="02000009000000000000" pitchFamily="49" charset="0"/>
              </a:rPr>
              <a:t> to scale the histogram’s y-axis to match the density plot</a:t>
            </a:r>
            <a:endParaRPr lang="en-US" sz="2600" dirty="0"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8304F-AE62-469A-B284-7E62D321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9821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703" y="856488"/>
            <a:ext cx="7022592" cy="61988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D1088-8D79-E5A2-68C4-469AF4F0EB36}"/>
              </a:ext>
            </a:extLst>
          </p:cNvPr>
          <p:cNvSpPr txBox="1"/>
          <p:nvPr/>
        </p:nvSpPr>
        <p:spPr>
          <a:xfrm>
            <a:off x="1437832" y="2087225"/>
            <a:ext cx="9316333" cy="2092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What package do we use to create our plots?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What are the 3 main features to make the most basic plot?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What kind of data are represented by a histogram?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How would you create a boxplot using the Howell’s dataset, </a:t>
            </a:r>
            <a:br>
              <a:rPr lang="en-US" sz="2600" dirty="0">
                <a:solidFill>
                  <a:schemeClr val="bg1"/>
                </a:solidFill>
                <a:latin typeface="+mn-lt"/>
              </a:rPr>
            </a:br>
            <a:r>
              <a:rPr lang="en-US" sz="2600" dirty="0">
                <a:solidFill>
                  <a:schemeClr val="bg1"/>
                </a:solidFill>
                <a:latin typeface="+mn-lt"/>
              </a:rPr>
              <a:t>with Sex on the x-axis and boxplots filled by Population?</a:t>
            </a: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0559-BB94-6021-2950-038E0DAF1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76D6-55AA-573F-E1D9-FD64A3BA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525227-4406-14A3-EDE3-F58446D53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5361" y="315488"/>
            <a:ext cx="5642344" cy="141773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Displays the amount (counts) of </a:t>
            </a: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discrete / ordinal</a:t>
            </a: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 values</a:t>
            </a:r>
          </a:p>
        </p:txBody>
      </p:sp>
      <p:pic>
        <p:nvPicPr>
          <p:cNvPr id="4" name="Picture 3" descr="visualization-stat-bar.png">
            <a:extLst>
              <a:ext uri="{FF2B5EF4-FFF2-40B4-BE49-F238E27FC236}">
                <a16:creationId xmlns:a16="http://schemas.microsoft.com/office/drawing/2014/main" id="{11F79B81-E0CF-0EF1-55BB-1CBDAF444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r="3653"/>
          <a:stretch/>
        </p:blipFill>
        <p:spPr>
          <a:xfrm>
            <a:off x="794294" y="1912131"/>
            <a:ext cx="10603411" cy="4630381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57AAB754-07FA-3986-5FD9-4281B0E038A0}"/>
              </a:ext>
            </a:extLst>
          </p:cNvPr>
          <p:cNvSpPr/>
          <p:nvPr/>
        </p:nvSpPr>
        <p:spPr>
          <a:xfrm>
            <a:off x="168442" y="5654842"/>
            <a:ext cx="6785811" cy="1066583"/>
          </a:xfrm>
          <a:prstGeom prst="round2DiagRect">
            <a:avLst/>
          </a:prstGeom>
          <a:solidFill>
            <a:schemeClr val="tx2"/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B123E-756C-CAB8-F231-9F19271D3901}"/>
              </a:ext>
            </a:extLst>
          </p:cNvPr>
          <p:cNvSpPr txBox="1"/>
          <p:nvPr/>
        </p:nvSpPr>
        <p:spPr>
          <a:xfrm>
            <a:off x="312820" y="5828873"/>
            <a:ext cx="6797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(diamonds,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(x=cut)) + </a:t>
            </a:r>
            <a:b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geom_bar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16692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95B0-A1FD-25DE-5F7E-0702802D6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DFE9-EC76-9968-7D12-E61CFC41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94" y="408800"/>
            <a:ext cx="10668000" cy="12311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 Plots: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bar width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F916B-A516-8B5E-1810-200E7DE9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79" y="228600"/>
            <a:ext cx="4878029" cy="32004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CEDDE-319A-33DA-0B71-1E6109DD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8" y="3582035"/>
            <a:ext cx="4878029" cy="32004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BD8DE-FE8D-2CEB-38B0-0C043A5F9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973" y="3582035"/>
            <a:ext cx="4878029" cy="32004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D00CE-779C-6123-BB7E-FB4DD54F6871}"/>
              </a:ext>
            </a:extLst>
          </p:cNvPr>
          <p:cNvSpPr txBox="1"/>
          <p:nvPr/>
        </p:nvSpPr>
        <p:spPr>
          <a:xfrm>
            <a:off x="4853609" y="531910"/>
            <a:ext cx="13067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+mn-lt"/>
              </a:rPr>
              <a:t>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C5651-CD46-1895-A849-857039AF3C96}"/>
              </a:ext>
            </a:extLst>
          </p:cNvPr>
          <p:cNvSpPr txBox="1"/>
          <p:nvPr/>
        </p:nvSpPr>
        <p:spPr>
          <a:xfrm>
            <a:off x="1366864" y="3980962"/>
            <a:ext cx="17924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+mn-lt"/>
              </a:rPr>
              <a:t>width=0.5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BADA2-8894-7EF7-A161-6BC511645B5B}"/>
              </a:ext>
            </a:extLst>
          </p:cNvPr>
          <p:cNvSpPr txBox="1"/>
          <p:nvPr/>
        </p:nvSpPr>
        <p:spPr>
          <a:xfrm>
            <a:off x="8213219" y="3980961"/>
            <a:ext cx="15103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+mn-lt"/>
              </a:rPr>
              <a:t>width=1</a:t>
            </a:r>
          </a:p>
        </p:txBody>
      </p:sp>
    </p:spTree>
    <p:extLst>
      <p:ext uri="{BB962C8B-B14F-4D97-AF65-F5344CB8AC3E}">
        <p14:creationId xmlns:p14="http://schemas.microsoft.com/office/powerpoint/2010/main" val="209455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233436F-3B74-4A50-8F5A-EEB9E5B98FBE}"/>
              </a:ext>
            </a:extLst>
          </p:cNvPr>
          <p:cNvSpPr/>
          <p:nvPr/>
        </p:nvSpPr>
        <p:spPr>
          <a:xfrm>
            <a:off x="762000" y="1785257"/>
            <a:ext cx="3331029" cy="638629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984E2-31A5-468B-BDD2-9BF3D346F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library(ggplot2)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/>
              <a:t>Most robust and versatile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/>
              <a:t>Based on the “Grammar of Graphics”</a:t>
            </a:r>
          </a:p>
          <a:p>
            <a:pPr marL="740664" lvl="1" indent="-457200"/>
            <a:r>
              <a:rPr lang="en-US" sz="2600" dirty="0"/>
              <a:t>Plots are built up in layers</a:t>
            </a:r>
            <a:endParaRPr lang="en-US" sz="2600" b="0" dirty="0"/>
          </a:p>
        </p:txBody>
      </p:sp>
      <p:pic>
        <p:nvPicPr>
          <p:cNvPr id="11" name="Picture 10" descr="A hexagon with blue dots and black text&#10;&#10;Description automatically generated">
            <a:extLst>
              <a:ext uri="{FF2B5EF4-FFF2-40B4-BE49-F238E27FC236}">
                <a16:creationId xmlns:a16="http://schemas.microsoft.com/office/drawing/2014/main" id="{7551F12A-49A5-087B-E672-9D4A774B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68" y="950120"/>
            <a:ext cx="4295532" cy="49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CD48D-B377-B378-059F-25F858B9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01F7-1114-774A-FEB9-19CC2EBE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4964"/>
            <a:ext cx="10668000" cy="6155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 Plots: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E4049-2EE2-86AE-4772-2124B910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5" y="2991852"/>
            <a:ext cx="5574890" cy="36576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5C4D5-AA87-062D-A9D9-CF83E3B10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845" y="2991852"/>
            <a:ext cx="5574890" cy="36576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DA0D3A4D-BAC5-4AE0-61F4-DD2B7D6B0D8C}"/>
              </a:ext>
            </a:extLst>
          </p:cNvPr>
          <p:cNvSpPr/>
          <p:nvPr/>
        </p:nvSpPr>
        <p:spPr>
          <a:xfrm>
            <a:off x="0" y="1404854"/>
            <a:ext cx="6096000" cy="1292662"/>
          </a:xfrm>
          <a:prstGeom prst="round2DiagRect">
            <a:avLst/>
          </a:prstGeom>
          <a:solidFill>
            <a:schemeClr val="tx2"/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2622D-E90C-D564-479E-5FAFB5780023}"/>
              </a:ext>
            </a:extLst>
          </p:cNvPr>
          <p:cNvSpPr txBox="1"/>
          <p:nvPr/>
        </p:nvSpPr>
        <p:spPr>
          <a:xfrm>
            <a:off x="0" y="1404853"/>
            <a:ext cx="61000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(diamonds, </a:t>
            </a:r>
            <a:b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(x=cut, fill=color)) + 	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geom_bar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E8CCEB34-F8FF-9D64-20E9-83D3028AF016}"/>
              </a:ext>
            </a:extLst>
          </p:cNvPr>
          <p:cNvSpPr/>
          <p:nvPr/>
        </p:nvSpPr>
        <p:spPr>
          <a:xfrm>
            <a:off x="6091990" y="1404853"/>
            <a:ext cx="6096000" cy="1292662"/>
          </a:xfrm>
          <a:prstGeom prst="round2DiagRect">
            <a:avLst/>
          </a:prstGeom>
          <a:solidFill>
            <a:schemeClr val="tx2"/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5C20C-8CA4-AEB3-4454-7459D9C2CCA4}"/>
              </a:ext>
            </a:extLst>
          </p:cNvPr>
          <p:cNvSpPr txBox="1"/>
          <p:nvPr/>
        </p:nvSpPr>
        <p:spPr>
          <a:xfrm>
            <a:off x="6091990" y="1404853"/>
            <a:ext cx="61000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(diamonds, </a:t>
            </a:r>
            <a:b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(x=cut, fill=color)) +        </a:t>
            </a:r>
            <a:b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geom_bar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position="dodge"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06EC7-018D-1CD0-E4FD-708283FB590B}"/>
              </a:ext>
            </a:extLst>
          </p:cNvPr>
          <p:cNvSpPr txBox="1"/>
          <p:nvPr/>
        </p:nvSpPr>
        <p:spPr>
          <a:xfrm>
            <a:off x="4841826" y="494963"/>
            <a:ext cx="715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Diamonds is in </a:t>
            </a:r>
            <a:r>
              <a:rPr lang="en-US" b="1" dirty="0" err="1"/>
              <a:t>tidyverse</a:t>
            </a:r>
            <a:r>
              <a:rPr lang="en-US" b="1" dirty="0"/>
              <a:t>. Remember library(</a:t>
            </a:r>
            <a:r>
              <a:rPr lang="en-US" b="1" dirty="0" err="1"/>
              <a:t>tidyverse</a:t>
            </a:r>
            <a:r>
              <a:rPr lang="en-US" b="1" dirty="0"/>
              <a:t>) and then you can access </a:t>
            </a:r>
            <a:r>
              <a:rPr lang="en-US" b="1" i="1" dirty="0"/>
              <a:t>diamonds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13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1AF1094A-1C88-1BFF-E220-3072C873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Line Plots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EF88D4-E222-C729-4380-807B637F9120}"/>
              </a:ext>
            </a:extLst>
          </p:cNvPr>
          <p:cNvSpPr txBox="1">
            <a:spLocks/>
          </p:cNvSpPr>
          <p:nvPr/>
        </p:nvSpPr>
        <p:spPr>
          <a:xfrm>
            <a:off x="364277" y="1722759"/>
            <a:ext cx="11463446" cy="4078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Visualizes how one variable on the y-axis changes in relation to changes in the x-axis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</a:rPr>
              <a:t>Can represent discrete(categorical) or continuous(numeric) variables on the x-axis***</a:t>
            </a:r>
          </a:p>
        </p:txBody>
      </p:sp>
    </p:spTree>
    <p:extLst>
      <p:ext uri="{BB962C8B-B14F-4D97-AF65-F5344CB8AC3E}">
        <p14:creationId xmlns:p14="http://schemas.microsoft.com/office/powerpoint/2010/main" val="3828224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Line Plots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5160564" y="478995"/>
            <a:ext cx="7261474" cy="10907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We might want to represent data with lines instead of bars</a:t>
            </a: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53560-C4FC-18D5-DBC3-871A10D6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47" y="2788398"/>
            <a:ext cx="2743200" cy="3819605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FFD19-6047-34DC-3C7F-00B51F0F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453" y="2788399"/>
            <a:ext cx="2743200" cy="3819604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972F75C7-8390-E90E-C06A-5753896AE059}"/>
              </a:ext>
            </a:extLst>
          </p:cNvPr>
          <p:cNvSpPr/>
          <p:nvPr/>
        </p:nvSpPr>
        <p:spPr>
          <a:xfrm>
            <a:off x="1052423" y="1332130"/>
            <a:ext cx="10230928" cy="1231526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12DEF-2492-E3D4-8055-7AE185D0567F}"/>
              </a:ext>
            </a:extLst>
          </p:cNvPr>
          <p:cNvSpPr txBox="1"/>
          <p:nvPr/>
        </p:nvSpPr>
        <p:spPr>
          <a:xfrm>
            <a:off x="2719947" y="1332645"/>
            <a:ext cx="69974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(BOD,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(x=Time, y=demand))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1A46A-903C-1758-E7F6-60DCF5DEA7F3}"/>
              </a:ext>
            </a:extLst>
          </p:cNvPr>
          <p:cNvSpPr txBox="1"/>
          <p:nvPr/>
        </p:nvSpPr>
        <p:spPr>
          <a:xfrm>
            <a:off x="1425362" y="2071213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geom_col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5C1B1-AE9D-638F-E2F8-E4A078656849}"/>
              </a:ext>
            </a:extLst>
          </p:cNvPr>
          <p:cNvSpPr txBox="1"/>
          <p:nvPr/>
        </p:nvSpPr>
        <p:spPr>
          <a:xfrm>
            <a:off x="8077280" y="2071213"/>
            <a:ext cx="27895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A10014-E59E-D40E-1F64-E4964B496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5640"/>
              </p:ext>
            </p:extLst>
          </p:nvPr>
        </p:nvGraphicFramePr>
        <p:xfrm>
          <a:off x="4256656" y="2784020"/>
          <a:ext cx="3678688" cy="38196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9344">
                  <a:extLst>
                    <a:ext uri="{9D8B030D-6E8A-4147-A177-3AD203B41FA5}">
                      <a16:colId xmlns:a16="http://schemas.microsoft.com/office/drawing/2014/main" val="4090452106"/>
                    </a:ext>
                  </a:extLst>
                </a:gridCol>
                <a:gridCol w="1839344">
                  <a:extLst>
                    <a:ext uri="{9D8B030D-6E8A-4147-A177-3AD203B41FA5}">
                      <a16:colId xmlns:a16="http://schemas.microsoft.com/office/drawing/2014/main" val="2575981822"/>
                    </a:ext>
                  </a:extLst>
                </a:gridCol>
              </a:tblGrid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Demand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1445121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8.3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7669239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10.3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1873529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19.0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7435037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16.0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7476159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15.6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7675990"/>
                  </a:ext>
                </a:extLst>
              </a:tr>
              <a:tr h="5456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19.8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161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A359AD1-C675-231A-839E-C60371A1ECCA}"/>
              </a:ext>
            </a:extLst>
          </p:cNvPr>
          <p:cNvSpPr txBox="1"/>
          <p:nvPr/>
        </p:nvSpPr>
        <p:spPr>
          <a:xfrm>
            <a:off x="278497" y="17126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BOD is in R. Just type </a:t>
            </a:r>
            <a:r>
              <a:rPr lang="en-US" b="1" i="1" dirty="0">
                <a:solidFill>
                  <a:schemeClr val="bg1"/>
                </a:solidFill>
              </a:rPr>
              <a:t>BOD </a:t>
            </a:r>
            <a:r>
              <a:rPr lang="en-US" b="1" dirty="0">
                <a:solidFill>
                  <a:schemeClr val="bg1"/>
                </a:solidFill>
              </a:rPr>
              <a:t>in the console</a:t>
            </a:r>
          </a:p>
        </p:txBody>
      </p:sp>
    </p:spTree>
    <p:extLst>
      <p:ext uri="{BB962C8B-B14F-4D97-AF65-F5344CB8AC3E}">
        <p14:creationId xmlns:p14="http://schemas.microsoft.com/office/powerpoint/2010/main" val="2167875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geom_line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+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geom_point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762000" y="1442379"/>
            <a:ext cx="6570453" cy="15768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Sometimes adding points makes the line plots easier to interpret</a:t>
            </a: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972F75C7-8390-E90E-C06A-5753896AE059}"/>
              </a:ext>
            </a:extLst>
          </p:cNvPr>
          <p:cNvSpPr/>
          <p:nvPr/>
        </p:nvSpPr>
        <p:spPr>
          <a:xfrm>
            <a:off x="157949" y="3019245"/>
            <a:ext cx="7197805" cy="1231526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12DEF-2492-E3D4-8055-7AE185D0567F}"/>
              </a:ext>
            </a:extLst>
          </p:cNvPr>
          <p:cNvSpPr txBox="1"/>
          <p:nvPr/>
        </p:nvSpPr>
        <p:spPr>
          <a:xfrm>
            <a:off x="259199" y="3188732"/>
            <a:ext cx="71978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(BOD,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(x=Time, y=demand))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+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 +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EAC82-7001-3274-0D3A-37B88919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7003" y="1662288"/>
            <a:ext cx="4572000" cy="3533422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411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Changing Line Type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762000" y="1442379"/>
            <a:ext cx="10668000" cy="488941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Line type is changed using the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argument within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and can be specified by number or name: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“blank” or 0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“solid” or 1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“dashed” or 2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“dotted” or 3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en-US" altLang="en-US" sz="2600" dirty="0" err="1">
                <a:solidFill>
                  <a:schemeClr val="accent6">
                    <a:lumMod val="50000"/>
                  </a:schemeClr>
                </a:solidFill>
              </a:rPr>
              <a:t>dotdash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” or 4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en-US" altLang="en-US" sz="2600" dirty="0" err="1">
                <a:solidFill>
                  <a:schemeClr val="accent6">
                    <a:lumMod val="50000"/>
                  </a:schemeClr>
                </a:solidFill>
              </a:rPr>
              <a:t>longdash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” or 5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en-US" altLang="en-US" sz="2600" dirty="0" err="1">
                <a:solidFill>
                  <a:schemeClr val="accent6">
                    <a:lumMod val="50000"/>
                  </a:schemeClr>
                </a:solidFill>
              </a:rPr>
              <a:t>twodash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” or 6</a:t>
            </a:r>
          </a:p>
        </p:txBody>
      </p:sp>
    </p:spTree>
    <p:extLst>
      <p:ext uri="{BB962C8B-B14F-4D97-AF65-F5344CB8AC3E}">
        <p14:creationId xmlns:p14="http://schemas.microsoft.com/office/powerpoint/2010/main" val="3462478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Changing Point Characters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0E85F0A-DC18-3D66-6010-85224D9944AA}"/>
              </a:ext>
            </a:extLst>
          </p:cNvPr>
          <p:cNvSpPr/>
          <p:nvPr/>
        </p:nvSpPr>
        <p:spPr>
          <a:xfrm>
            <a:off x="734291" y="3373582"/>
            <a:ext cx="6380672" cy="1660585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762000" y="1442378"/>
            <a:ext cx="6518694" cy="541562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Like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pch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is used to change the </a:t>
            </a:r>
            <a:r>
              <a:rPr lang="en-US" altLang="en-US" sz="2600" i="1" u="sng" dirty="0">
                <a:solidFill>
                  <a:schemeClr val="accent6">
                    <a:lumMod val="50000"/>
                  </a:schemeClr>
                </a:solidFill>
              </a:rPr>
              <a:t>point character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for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(BOD,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(x=Time, y=demand))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=2)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pch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=7)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</a:rPr>
              <a:t>More on this later, with scatter plots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54B03-7343-1E72-72B3-BCED14FA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80694" y="1862889"/>
            <a:ext cx="4596988" cy="3552733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2515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5414"/>
            <a:ext cx="10668000" cy="123110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Adding Complexity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Line Type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468702" y="1660910"/>
            <a:ext cx="4862424" cy="397501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122E1-17AE-293B-F0AE-4F92E7371711}"/>
              </a:ext>
            </a:extLst>
          </p:cNvPr>
          <p:cNvSpPr txBox="1"/>
          <p:nvPr/>
        </p:nvSpPr>
        <p:spPr>
          <a:xfrm>
            <a:off x="535756" y="1504211"/>
            <a:ext cx="4875362" cy="5366921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data("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")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head(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A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tibble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: 6 × 3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Groups:   dose [3]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dose supp   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fct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1   0.5 OJ    13.2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2   0.5 VC     7.98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3   1   OJ    22.7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4   1   VC    16.8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5   2   OJ    26.1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6   2   VC    26.1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6E5F6-5E2D-752D-2424-31576FBB1B4F}"/>
              </a:ext>
            </a:extLst>
          </p:cNvPr>
          <p:cNvSpPr txBox="1"/>
          <p:nvPr/>
        </p:nvSpPr>
        <p:spPr>
          <a:xfrm>
            <a:off x="5478172" y="1504211"/>
            <a:ext cx="25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ToothGrowth</a:t>
            </a:r>
            <a:r>
              <a:rPr lang="en-US" b="1" dirty="0">
                <a:solidFill>
                  <a:srgbClr val="C00000"/>
                </a:solidFill>
              </a:rPr>
              <a:t> is in R. </a:t>
            </a:r>
          </a:p>
        </p:txBody>
      </p:sp>
    </p:spTree>
    <p:extLst>
      <p:ext uri="{BB962C8B-B14F-4D97-AF65-F5344CB8AC3E}">
        <p14:creationId xmlns:p14="http://schemas.microsoft.com/office/powerpoint/2010/main" val="613127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5414"/>
            <a:ext cx="10668000" cy="123110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Adding Complexity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Line Type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468702" y="1660910"/>
            <a:ext cx="4862424" cy="397501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00C8E-CA26-CA98-920C-ADA4FEF29D13}"/>
              </a:ext>
            </a:extLst>
          </p:cNvPr>
          <p:cNvSpPr txBox="1"/>
          <p:nvPr/>
        </p:nvSpPr>
        <p:spPr>
          <a:xfrm>
            <a:off x="5937851" y="105485"/>
            <a:ext cx="6098874" cy="1430179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	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(x=dose,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=supp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6568D-3DBA-5F15-A360-D3E6DAF35316}"/>
              </a:ext>
            </a:extLst>
          </p:cNvPr>
          <p:cNvSpPr txBox="1"/>
          <p:nvPr/>
        </p:nvSpPr>
        <p:spPr>
          <a:xfrm>
            <a:off x="535756" y="1504211"/>
            <a:ext cx="4875362" cy="5366921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data("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")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head(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A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tibble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: 6 × 3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Groups:   dose [3]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dose supp   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fct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1   0.5 OJ    13.2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2   0.5 VC     7.98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3   1   OJ    22.7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4   1   VC    16.8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5   2   OJ    26.1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6   2   VC    26.1</a:t>
            </a:r>
          </a:p>
        </p:txBody>
      </p:sp>
    </p:spTree>
    <p:extLst>
      <p:ext uri="{BB962C8B-B14F-4D97-AF65-F5344CB8AC3E}">
        <p14:creationId xmlns:p14="http://schemas.microsoft.com/office/powerpoint/2010/main" val="3561507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5414"/>
            <a:ext cx="10668000" cy="123110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Adding Complexity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Line Type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468702" y="1660910"/>
            <a:ext cx="4862424" cy="397501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00C8E-CA26-CA98-920C-ADA4FEF29D13}"/>
              </a:ext>
            </a:extLst>
          </p:cNvPr>
          <p:cNvSpPr txBox="1"/>
          <p:nvPr/>
        </p:nvSpPr>
        <p:spPr>
          <a:xfrm>
            <a:off x="5937851" y="105485"/>
            <a:ext cx="6098874" cy="1430179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	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(x=dose,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=supp))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122E1-17AE-293B-F0AE-4F92E7371711}"/>
              </a:ext>
            </a:extLst>
          </p:cNvPr>
          <p:cNvSpPr txBox="1"/>
          <p:nvPr/>
        </p:nvSpPr>
        <p:spPr>
          <a:xfrm>
            <a:off x="762000" y="1664470"/>
            <a:ext cx="4875362" cy="4928116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head(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tg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A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tibble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: 6 × 3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Groups:   dose [3]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dose supp   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fct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&lt;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dbl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1   0.5 OJ    13.2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2   0.5 VC     7.98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3   1   OJ    22.7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4   1   VC    16.8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5   2   OJ    26.1 </a:t>
            </a:r>
          </a:p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6   2   VC    26.1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73866C-A2E8-64E1-7DEA-912B4674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763" y="1660910"/>
            <a:ext cx="3657600" cy="5092805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763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25D9-F97E-5D8D-50C3-34DA2747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FA831-4D7F-E3FE-587F-9503EEED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Changing Size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0E85F0A-DC18-3D66-6010-85224D9944AA}"/>
              </a:ext>
            </a:extLst>
          </p:cNvPr>
          <p:cNvSpPr/>
          <p:nvPr/>
        </p:nvSpPr>
        <p:spPr>
          <a:xfrm>
            <a:off x="678873" y="3124201"/>
            <a:ext cx="6380672" cy="2042040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633504A-4D48-F1F8-23DE-B7342ED8DD75}"/>
              </a:ext>
            </a:extLst>
          </p:cNvPr>
          <p:cNvSpPr txBox="1">
            <a:spLocks/>
          </p:cNvSpPr>
          <p:nvPr/>
        </p:nvSpPr>
        <p:spPr>
          <a:xfrm>
            <a:off x="762000" y="1442378"/>
            <a:ext cx="6518694" cy="3591789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Line width is specified using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fontAlgn="auto">
              <a:spcAft>
                <a:spcPts val="0"/>
              </a:spcAft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Point size is specified with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size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tg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(x=dose,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shape=supp,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=supp))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=2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 +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size=6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35822-326E-40B3-2323-B9CD3C79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21" y="228600"/>
            <a:ext cx="4596988" cy="64008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265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3345F-0614-75A0-5866-E589CF0791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771" y="1904997"/>
            <a:ext cx="10646229" cy="4655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Mappings:</a:t>
            </a:r>
            <a:r>
              <a:rPr lang="en-US" sz="2600" b="0" dirty="0"/>
              <a:t> maps variables to plot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Geometrics:</a:t>
            </a:r>
            <a:r>
              <a:rPr lang="en-US" sz="2600" b="0" dirty="0"/>
              <a:t> points, lines, boxes, histogram, bars,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Scales:</a:t>
            </a:r>
            <a:r>
              <a:rPr lang="en-US" sz="2600" b="0" dirty="0"/>
              <a:t> controls the mapping of the values in the </a:t>
            </a:r>
            <a:r>
              <a:rPr lang="en-US" sz="2600" b="0" i="1" dirty="0"/>
              <a:t>data space</a:t>
            </a:r>
            <a:r>
              <a:rPr lang="en-US" sz="2600" b="0" dirty="0"/>
              <a:t> to values in the </a:t>
            </a:r>
            <a:r>
              <a:rPr lang="en-US" sz="2600" b="0" i="1" dirty="0"/>
              <a:t>aesthetic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Guides:</a:t>
            </a:r>
            <a:r>
              <a:rPr lang="en-US" sz="2600" b="0" dirty="0"/>
              <a:t> controls how visual properties are mapped back to the </a:t>
            </a:r>
            <a:r>
              <a:rPr lang="en-US" sz="2600" b="0" i="1" dirty="0"/>
              <a:t>data space</a:t>
            </a:r>
          </a:p>
          <a:p>
            <a:pPr marL="740664" lvl="1" indent="-457200"/>
            <a:r>
              <a:rPr lang="en-US" sz="2600" b="1" dirty="0"/>
              <a:t>Labels:</a:t>
            </a:r>
            <a:r>
              <a:rPr lang="en-US" sz="2600" dirty="0"/>
              <a:t> axis, legend, titles</a:t>
            </a:r>
            <a:endParaRPr lang="en-US" sz="2600" b="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Themes:</a:t>
            </a:r>
            <a:r>
              <a:rPr lang="en-US" sz="2600" b="0" dirty="0"/>
              <a:t> visual themes for the plot</a:t>
            </a:r>
            <a:endParaRPr lang="en-US" sz="2600" dirty="0"/>
          </a:p>
          <a:p>
            <a:pPr marL="457200" indent="-457200"/>
            <a:endParaRPr lang="en-US" sz="2600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7F33F-4C3E-BBE4-83A2-51B9BD91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of a Plot</a:t>
            </a:r>
          </a:p>
        </p:txBody>
      </p:sp>
    </p:spTree>
    <p:extLst>
      <p:ext uri="{BB962C8B-B14F-4D97-AF65-F5344CB8AC3E}">
        <p14:creationId xmlns:p14="http://schemas.microsoft.com/office/powerpoint/2010/main" val="485903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B6FD-6BC8-A4AA-0EB7-2C016AF4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E8EB273D-FE66-BAB5-E893-33591ADB99E5}"/>
              </a:ext>
            </a:extLst>
          </p:cNvPr>
          <p:cNvSpPr/>
          <p:nvPr/>
        </p:nvSpPr>
        <p:spPr>
          <a:xfrm>
            <a:off x="205972" y="2851421"/>
            <a:ext cx="5086465" cy="1498907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3EBB1-299A-011E-5E55-6B73014807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214" y="1711527"/>
            <a:ext cx="6112355" cy="5146473"/>
          </a:xfrm>
        </p:spPr>
        <p:txBody>
          <a:bodyPr>
            <a:normAutofit/>
          </a:bodyPr>
          <a:lstStyle/>
          <a:p>
            <a:r>
              <a:rPr lang="en-US" sz="2600" dirty="0">
                <a:cs typeface="JetBrains Mono" panose="02000009000000000000" pitchFamily="49" charset="0"/>
              </a:rPr>
              <a:t>Use the following code to transform your data:</a:t>
            </a:r>
          </a:p>
          <a:p>
            <a:endParaRPr lang="en-US" sz="2600" dirty="0">
              <a:cs typeface="JetBrains Mono" panose="02000009000000000000" pitchFamily="49" charset="0"/>
            </a:endParaRPr>
          </a:p>
          <a:p>
            <a:pPr marL="0" lvl="1" indent="0">
              <a:buNone/>
            </a:pP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tg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ToothGrowth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%&gt;% 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group_by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(dose, supp) %&gt;% summarize(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= mean(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endParaRPr lang="en-US" sz="2600" b="0" dirty="0">
              <a:cs typeface="JetBrains Mono" panose="02000009000000000000" pitchFamily="49" charset="0"/>
            </a:endParaRPr>
          </a:p>
          <a:p>
            <a:r>
              <a:rPr lang="en-US" sz="2600" dirty="0">
                <a:cs typeface="JetBrains Mono" panose="02000009000000000000" pitchFamily="49" charset="0"/>
              </a:rPr>
              <a:t>Hints: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Use </a:t>
            </a:r>
            <a:r>
              <a:rPr lang="en-US" sz="2600" dirty="0">
                <a:latin typeface="JetBrains Mono" panose="02000009000000000000" pitchFamily="49" charset="0"/>
                <a:cs typeface="JetBrains Mono" panose="02000009000000000000" pitchFamily="49" charset="0"/>
              </a:rPr>
              <a:t>help(</a:t>
            </a:r>
            <a:r>
              <a:rPr lang="en-US" sz="26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pch</a:t>
            </a:r>
            <a:r>
              <a:rPr lang="en-US" sz="26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sz="2600" b="0" dirty="0">
                <a:cs typeface="JetBrains Mono" panose="02000009000000000000" pitchFamily="49" charset="0"/>
              </a:rPr>
              <a:t> to find the correct </a:t>
            </a:r>
            <a:r>
              <a:rPr lang="en-US" sz="2600" b="0" dirty="0" err="1">
                <a:cs typeface="JetBrains Mono" panose="02000009000000000000" pitchFamily="49" charset="0"/>
              </a:rPr>
              <a:t>pch</a:t>
            </a:r>
            <a:r>
              <a:rPr lang="en-US" sz="2600" b="0" dirty="0">
                <a:cs typeface="JetBrains Mono" panose="02000009000000000000" pitchFamily="49" charset="0"/>
              </a:rPr>
              <a:t>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Line width is 1.5 and point size is 6</a:t>
            </a:r>
            <a:endParaRPr lang="en-US" sz="2600" dirty="0">
              <a:cs typeface="JetBrains Mono" panose="02000009000000000000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8BDBA-4034-3A98-6F47-B170A21D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CF2A4-3781-BC92-D56A-49202B19899C}"/>
              </a:ext>
            </a:extLst>
          </p:cNvPr>
          <p:cNvSpPr txBox="1"/>
          <p:nvPr/>
        </p:nvSpPr>
        <p:spPr>
          <a:xfrm>
            <a:off x="4000498" y="655061"/>
            <a:ext cx="33507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Produce this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AD1AB-4BE3-56AC-D264-E199EBE9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7" y="228600"/>
            <a:ext cx="4596988" cy="64008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0C243-BEFB-413C-462E-215ED48CF35C}"/>
              </a:ext>
            </a:extLst>
          </p:cNvPr>
          <p:cNvCxnSpPr>
            <a:cxnSpLocks/>
          </p:cNvCxnSpPr>
          <p:nvPr/>
        </p:nvCxnSpPr>
        <p:spPr>
          <a:xfrm>
            <a:off x="7039235" y="901283"/>
            <a:ext cx="143190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E0B4-BC0E-A820-B565-EBA80F59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1AB6A45-247A-C1F8-C2F7-A52C0D3DF446}"/>
              </a:ext>
            </a:extLst>
          </p:cNvPr>
          <p:cNvSpPr/>
          <p:nvPr/>
        </p:nvSpPr>
        <p:spPr>
          <a:xfrm>
            <a:off x="641684" y="1592179"/>
            <a:ext cx="10953211" cy="199641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386B9-C55D-F838-45B5-0407B0408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475" y="1832815"/>
            <a:ext cx="10431842" cy="4543923"/>
          </a:xfrm>
        </p:spPr>
        <p:txBody>
          <a:bodyPr>
            <a:norm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tg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(x=dose, y=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=supp)) +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geom_line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=1.5) + 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(size=6,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pch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=11)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8304F-AE62-469A-B284-7E62D321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7792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687AB15-C664-69EE-13C4-40286A6155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18" y="477292"/>
            <a:ext cx="8264782" cy="590341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914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EAD05CF8-D355-FF0C-05E9-5A45D205E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r="138"/>
          <a:stretch/>
        </p:blipFill>
        <p:spPr>
          <a:xfrm>
            <a:off x="761999" y="1531884"/>
            <a:ext cx="5017941" cy="5112582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CF30F-49EA-289E-6588-60FABF96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61" y="1579206"/>
            <a:ext cx="5017939" cy="50179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5702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51102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Scatterplot Matrices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Bi-variate scatter plots help you visualize relationships between two </a:t>
            </a:r>
            <a:r>
              <a:rPr lang="en-US" altLang="en-US" sz="2600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quantitative / continuous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When there are additional variables being explored you can use a </a:t>
            </a:r>
            <a:r>
              <a:rPr lang="en-US" altLang="en-US" sz="2600" b="1" u="sng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scatterplot matrix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Helps identify outliers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Helps identify </a:t>
            </a:r>
            <a:r>
              <a:rPr lang="en-US" altLang="en-US" sz="2600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multicollinearity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Includes stats functions (linear and loess lines)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Can also incorporate boxplots / histograms / rug plots on diagonal</a:t>
            </a:r>
          </a:p>
        </p:txBody>
      </p:sp>
    </p:spTree>
    <p:extLst>
      <p:ext uri="{BB962C8B-B14F-4D97-AF65-F5344CB8AC3E}">
        <p14:creationId xmlns:p14="http://schemas.microsoft.com/office/powerpoint/2010/main" val="567934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BE400094-31BF-DFA2-5007-4943C22E8A50}"/>
              </a:ext>
            </a:extLst>
          </p:cNvPr>
          <p:cNvSpPr/>
          <p:nvPr/>
        </p:nvSpPr>
        <p:spPr>
          <a:xfrm>
            <a:off x="638355" y="1332130"/>
            <a:ext cx="10852027" cy="2745436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638355" y="4452275"/>
            <a:ext cx="6538822" cy="1803122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birthwt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%&gt;% select(age,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smoke,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create labelled factors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unique(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bw$smoke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[1] 0 1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bw$smoke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factor(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bw$smoke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levels=c(0,1), 	labels=c(“No", “</a:t>
            </a:r>
            <a:r>
              <a:rPr lang="en-US" altLang="en-US" sz="260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Yes"))</a:t>
            </a:r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# plot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EC5C6-CAA9-D7AB-142B-2F14ED92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2143" y="3707441"/>
            <a:ext cx="3881884" cy="3000073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02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Scatterplots: Discrete Color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52090" y="2100531"/>
            <a:ext cx="10877909" cy="1177507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Color can be used to differentiate between </a:t>
            </a:r>
            <a:r>
              <a:rPr lang="en-US" altLang="en-US" sz="2600" b="1" u="sng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discrete variables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</a:p>
          <a:p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 plot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color=smoke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FE5D7-D9BB-BB4D-FA3B-EB97AAF9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76900" y="3170522"/>
            <a:ext cx="4732677" cy="338962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122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Scatterplots: Discrete Shapes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52090" y="2014266"/>
            <a:ext cx="10877909" cy="1350685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 plot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shape=smoke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size=4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8CA8E-E98E-3141-29C8-BBBC78FA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6765" y="3170521"/>
            <a:ext cx="4732677" cy="338962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5056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Scatterplots: Specifying Shape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42663" y="1961798"/>
            <a:ext cx="10877909" cy="176410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scale_shape_manual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is used to specify the values of the </a:t>
            </a:r>
            <a:r>
              <a:rPr lang="en-US" altLang="en-US" sz="2600" i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pch</a:t>
            </a:r>
            <a:endParaRPr lang="en-US" altLang="en-US" sz="2600" b="1" i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 plot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shape=smoke))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(size=4) + 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scale_shape_manual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(values=c(1,16))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32D09A-B8B6-DAB9-F0BA-84BE3C1C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9316" y="3832644"/>
            <a:ext cx="4063455" cy="2910312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9591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Scatterplots: Adding a Stat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52090" y="2342070"/>
            <a:ext cx="10877909" cy="1436299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stat_smooth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is used to add a line which represents the statistical procedure specified by the “method” argument</a:t>
            </a:r>
            <a:endParaRPr lang="en-US" altLang="en-US" sz="2600" b="1" i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(size=4) + 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stat_smooth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(color=smoke), method=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lm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19A2B-6942-74FD-3ABB-8B7BA4BE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9316" y="3832644"/>
            <a:ext cx="4063455" cy="2910312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733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4668CB80-54F0-7163-31C5-96BE056A0BAF}"/>
              </a:ext>
            </a:extLst>
          </p:cNvPr>
          <p:cNvSpPr/>
          <p:nvPr/>
        </p:nvSpPr>
        <p:spPr>
          <a:xfrm>
            <a:off x="761999" y="4760686"/>
            <a:ext cx="10762343" cy="138135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37F72-042C-A9EF-D4B2-516966D4F5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10762343" cy="5207000"/>
          </a:xfrm>
        </p:spPr>
        <p:txBody>
          <a:bodyPr>
            <a:normAutofit/>
          </a:bodyPr>
          <a:lstStyle/>
          <a:p>
            <a:r>
              <a:rPr lang="en-US" sz="2600" dirty="0"/>
              <a:t>Only 3 ingredients are necessary to make a plot:</a:t>
            </a:r>
            <a:endParaRPr lang="en-US" sz="2600" b="0" dirty="0"/>
          </a:p>
          <a:p>
            <a:endParaRPr lang="en-US" sz="2600" b="0" dirty="0"/>
          </a:p>
          <a:p>
            <a:pPr marL="514350" indent="-514350">
              <a:buAutoNum type="arabicPeriod"/>
            </a:pPr>
            <a:r>
              <a:rPr lang="en-US" sz="2600" b="0" dirty="0"/>
              <a:t>Data</a:t>
            </a:r>
          </a:p>
          <a:p>
            <a:pPr marL="514350" indent="-514350">
              <a:buAutoNum type="arabicPeriod"/>
            </a:pPr>
            <a:r>
              <a:rPr lang="en-US" sz="2600" b="0" dirty="0"/>
              <a:t>Mapping / Aesthetics</a:t>
            </a:r>
          </a:p>
          <a:p>
            <a:pPr marL="514350" indent="-514350">
              <a:buAutoNum type="arabicPeriod"/>
            </a:pPr>
            <a:r>
              <a:rPr lang="en-US" sz="2600" b="0" dirty="0"/>
              <a:t>A “</a:t>
            </a:r>
            <a:r>
              <a:rPr lang="en-US" sz="2600" b="0" dirty="0" err="1"/>
              <a:t>geom</a:t>
            </a:r>
            <a:r>
              <a:rPr lang="en-US" sz="2600" b="0" dirty="0"/>
              <a:t>”</a:t>
            </a:r>
            <a:r>
              <a:rPr lang="en-US" sz="2600" dirty="0"/>
              <a:t> </a:t>
            </a:r>
          </a:p>
          <a:p>
            <a:pPr marL="514350" indent="-514350">
              <a:buAutoNum type="arabicPeriod"/>
            </a:pPr>
            <a:endParaRPr lang="en-US" sz="2600" dirty="0"/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?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 = NULL, mapping =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..., environment =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parent.frame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endParaRPr lang="en-US" sz="2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3F2D79-5212-6D34-A141-D9F4DBB3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3</a:t>
            </a:r>
          </a:p>
        </p:txBody>
      </p:sp>
    </p:spTree>
    <p:extLst>
      <p:ext uri="{BB962C8B-B14F-4D97-AF65-F5344CB8AC3E}">
        <p14:creationId xmlns:p14="http://schemas.microsoft.com/office/powerpoint/2010/main" val="1741308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Scatterplots: Adding a Stat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52090" y="2342070"/>
            <a:ext cx="10877909" cy="1746851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We can also differentiate between lines using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linetype</a:t>
            </a:r>
            <a:endParaRPr lang="en-US" altLang="en-US" sz="2600" b="1" i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 </a:t>
            </a:r>
            <a:b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(size=4) + 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stat_smooth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lty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=smoke), method=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lm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=4, 	color="red"))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9E3A-1A14-843E-D761-B09CA786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7818" y="3757950"/>
            <a:ext cx="4163780" cy="298216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3722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25A6-BC71-2401-02D5-F107A2CB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04EC7-924A-B880-30B3-8718ADBB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geom_smooth</a:t>
            </a:r>
            <a:r>
              <a:rPr 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DDC3DEE-314B-A703-34CB-BCF4B5D7B994}"/>
              </a:ext>
            </a:extLst>
          </p:cNvPr>
          <p:cNvSpPr/>
          <p:nvPr/>
        </p:nvSpPr>
        <p:spPr>
          <a:xfrm>
            <a:off x="552090" y="2342070"/>
            <a:ext cx="10877909" cy="1746851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518D526-D7B7-337A-037E-3F00DFEC7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29749"/>
            <a:ext cx="10668000" cy="4797939"/>
          </a:xfrm>
        </p:spPr>
        <p:txBody>
          <a:bodyPr>
            <a:noAutofit/>
          </a:bodyPr>
          <a:lstStyle/>
          <a:p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geom_smooth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() adds a </a:t>
            </a:r>
            <a:r>
              <a:rPr lang="en-US" altLang="en-US" sz="2600" b="1" i="1" u="sng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loess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smoothing line to our plot</a:t>
            </a:r>
          </a:p>
          <a:p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Loess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= Locally Estimated Scatterplot Smoothing</a:t>
            </a: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n-US" altLang="en-US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y=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bwt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)) +	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(size=4) + </a:t>
            </a:r>
          </a:p>
          <a:p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geom_smooth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(se=FALSE, 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lwd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=2, color="red")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9E3A-1A14-843E-D761-B09CA786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7818" y="3757949"/>
            <a:ext cx="4163779" cy="298216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9409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B6FD-6BC8-A4AA-0EB7-2C016AF4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E8EB273D-FE66-BAB5-E893-33591ADB99E5}"/>
              </a:ext>
            </a:extLst>
          </p:cNvPr>
          <p:cNvSpPr/>
          <p:nvPr/>
        </p:nvSpPr>
        <p:spPr>
          <a:xfrm>
            <a:off x="205972" y="2575379"/>
            <a:ext cx="6630021" cy="1806841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3EBB1-299A-011E-5E55-6B73014807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214" y="1711527"/>
            <a:ext cx="6630021" cy="5707190"/>
          </a:xfrm>
        </p:spPr>
        <p:txBody>
          <a:bodyPr>
            <a:normAutofit/>
          </a:bodyPr>
          <a:lstStyle/>
          <a:p>
            <a:r>
              <a:rPr lang="en-US" sz="2600" dirty="0">
                <a:cs typeface="JetBrains Mono" panose="02000009000000000000" pitchFamily="49" charset="0"/>
              </a:rPr>
              <a:t>Use the following code to transform your data:</a:t>
            </a:r>
          </a:p>
          <a:p>
            <a:pPr marL="0" lvl="1" indent="0">
              <a:buNone/>
            </a:pP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pc &lt;- 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goldman_pc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%&gt;% 	select(Inst, 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lhml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RRML) %&gt;% </a:t>
            </a:r>
          </a:p>
          <a:p>
            <a:pPr marL="0" lvl="1" indent="0">
              <a:buNone/>
            </a:pP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	filter(Inst %in% c('DC', 	'KSU', 'NM', 'WOAC')) %&gt;% 	</a:t>
            </a:r>
            <a:r>
              <a:rPr lang="en-US" sz="24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na.omit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lang="en-US" sz="2600" b="0" dirty="0">
              <a:cs typeface="JetBrains Mono" panose="02000009000000000000" pitchFamily="49" charset="0"/>
            </a:endParaRPr>
          </a:p>
          <a:p>
            <a:r>
              <a:rPr lang="en-US" sz="2600" dirty="0">
                <a:cs typeface="JetBrains Mono" panose="02000009000000000000" pitchFamily="49" charset="0"/>
              </a:rPr>
              <a:t>Hint: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cs typeface="JetBrains Mono" panose="02000009000000000000" pitchFamily="49" charset="0"/>
              </a:rPr>
              <a:t>Use </a:t>
            </a:r>
            <a:r>
              <a:rPr lang="en-US" sz="26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scale_color_manual</a:t>
            </a:r>
            <a:r>
              <a:rPr lang="en-US" sz="26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 to specify color values of: “red”, “green”, “goldenrod”, “purple”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latin typeface="+mj-lt"/>
                <a:cs typeface="JetBrains Mono" panose="02000009000000000000" pitchFamily="49" charset="0"/>
              </a:rPr>
              <a:t>Point size = 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8BDBA-4034-3A98-6F47-B170A21D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CF2A4-3781-BC92-D56A-49202B19899C}"/>
              </a:ext>
            </a:extLst>
          </p:cNvPr>
          <p:cNvSpPr txBox="1"/>
          <p:nvPr/>
        </p:nvSpPr>
        <p:spPr>
          <a:xfrm>
            <a:off x="3603683" y="655061"/>
            <a:ext cx="33507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Produce this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AD1AB-4BE3-56AC-D264-E199EBE9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38997" y="697499"/>
            <a:ext cx="4596988" cy="5463001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0C243-BEFB-413C-462E-215ED48CF35C}"/>
              </a:ext>
            </a:extLst>
          </p:cNvPr>
          <p:cNvCxnSpPr>
            <a:cxnSpLocks/>
          </p:cNvCxnSpPr>
          <p:nvPr/>
        </p:nvCxnSpPr>
        <p:spPr>
          <a:xfrm>
            <a:off x="6642420" y="901283"/>
            <a:ext cx="143190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C18D88-576A-47E9-1832-8D8CBA98CB82}"/>
              </a:ext>
            </a:extLst>
          </p:cNvPr>
          <p:cNvSpPr txBox="1"/>
          <p:nvPr/>
        </p:nvSpPr>
        <p:spPr>
          <a:xfrm>
            <a:off x="3295172" y="638095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Goldman_pc</a:t>
            </a:r>
            <a:r>
              <a:rPr lang="en-US" b="1" u="sng" dirty="0">
                <a:solidFill>
                  <a:srgbClr val="C00000"/>
                </a:solidFill>
              </a:rPr>
              <a:t> is in your data folder.</a:t>
            </a:r>
          </a:p>
        </p:txBody>
      </p:sp>
    </p:spTree>
    <p:extLst>
      <p:ext uri="{BB962C8B-B14F-4D97-AF65-F5344CB8AC3E}">
        <p14:creationId xmlns:p14="http://schemas.microsoft.com/office/powerpoint/2010/main" val="37856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E0B4-BC0E-A820-B565-EBA80F59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1AB6A45-247A-C1F8-C2F7-A52C0D3DF446}"/>
              </a:ext>
            </a:extLst>
          </p:cNvPr>
          <p:cNvSpPr/>
          <p:nvPr/>
        </p:nvSpPr>
        <p:spPr>
          <a:xfrm>
            <a:off x="641684" y="1592179"/>
            <a:ext cx="10953211" cy="199641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386B9-C55D-F838-45B5-0407B0408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475" y="1832815"/>
            <a:ext cx="10431842" cy="4543923"/>
          </a:xfrm>
        </p:spPr>
        <p:txBody>
          <a:bodyPr>
            <a:norm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(pc,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(x=RRML, y=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lhml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color=Inst))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(size=3) + 	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scale_color_manual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(values=c("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red","green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	"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goldenrod","purple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8304F-AE62-469A-B284-7E62D321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25286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Labels and Titles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30"/>
            <a:ext cx="11673523" cy="87767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 algn="ctr"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If the previous plot is assigned to the object name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, we can use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labs()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to change the plot labels</a:t>
            </a:r>
            <a:endParaRPr lang="en-US" altLang="en-US" sz="2600" b="1" dirty="0">
              <a:solidFill>
                <a:schemeClr val="accent3">
                  <a:lumMod val="50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B85CA49-E3ED-CBC8-01B8-B7DA6B179D41}"/>
              </a:ext>
            </a:extLst>
          </p:cNvPr>
          <p:cNvSpPr/>
          <p:nvPr/>
        </p:nvSpPr>
        <p:spPr>
          <a:xfrm>
            <a:off x="259238" y="2381250"/>
            <a:ext cx="11437462" cy="1771650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A97BF886-5394-C9D6-BB97-77F367FB2750}"/>
              </a:ext>
            </a:extLst>
          </p:cNvPr>
          <p:cNvSpPr/>
          <p:nvPr/>
        </p:nvSpPr>
        <p:spPr>
          <a:xfrm>
            <a:off x="259238" y="4363224"/>
            <a:ext cx="11437462" cy="1357075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AFD5B-D925-532F-1316-3EAA82631010}"/>
              </a:ext>
            </a:extLst>
          </p:cNvPr>
          <p:cNvSpPr txBox="1"/>
          <p:nvPr/>
        </p:nvSpPr>
        <p:spPr>
          <a:xfrm>
            <a:off x="259238" y="2404170"/>
            <a:ext cx="1140568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(pc,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(x=RRML, y=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lhml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color=Inst)) +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geom_point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(size=3) +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scale_color_manual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(values=c("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red","green","goldenrod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"purple"))</a:t>
            </a:r>
          </a:p>
          <a:p>
            <a:endParaRPr lang="en-US" sz="2600" dirty="0">
              <a:solidFill>
                <a:schemeClr val="accent3">
                  <a:lumMod val="7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labs(x="Radius max. length", y="Humerus max. length", </a:t>
            </a:r>
            <a:b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title="Scattered", color="Institution")</a:t>
            </a:r>
          </a:p>
        </p:txBody>
      </p:sp>
    </p:spTree>
    <p:extLst>
      <p:ext uri="{BB962C8B-B14F-4D97-AF65-F5344CB8AC3E}">
        <p14:creationId xmlns:p14="http://schemas.microsoft.com/office/powerpoint/2010/main" val="4092210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Labels and Titles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82A2C2-97C7-5029-3385-1D69A936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332130"/>
            <a:ext cx="9029700" cy="5259319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8691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Axes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30"/>
            <a:ext cx="11673523" cy="877670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457200" lvl="1" indent="0" algn="ctr">
              <a:buNone/>
            </a:pP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xlim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ylim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</a:rPr>
              <a:t> are added to specify the range of the axes</a:t>
            </a:r>
            <a:endParaRPr lang="en-US" altLang="en-US" sz="2600" b="1" dirty="0">
              <a:solidFill>
                <a:schemeClr val="accent3">
                  <a:lumMod val="50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B85CA49-E3ED-CBC8-01B8-B7DA6B179D41}"/>
              </a:ext>
            </a:extLst>
          </p:cNvPr>
          <p:cNvSpPr/>
          <p:nvPr/>
        </p:nvSpPr>
        <p:spPr>
          <a:xfrm>
            <a:off x="259238" y="2381250"/>
            <a:ext cx="11437462" cy="1047750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AFD5B-D925-532F-1316-3EAA82631010}"/>
              </a:ext>
            </a:extLst>
          </p:cNvPr>
          <p:cNvSpPr txBox="1"/>
          <p:nvPr/>
        </p:nvSpPr>
        <p:spPr>
          <a:xfrm>
            <a:off x="259238" y="2404170"/>
            <a:ext cx="102034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&lt;-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xlim</a:t>
            </a:r>
            <a: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(200, 300)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b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ylim</a:t>
            </a:r>
            <a:r>
              <a:rPr lang="en-US" sz="2600" b="1" dirty="0">
                <a:solidFill>
                  <a:srgbClr val="C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(250, 350)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61EF-46A2-2B39-08B5-333284C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72" y="2981325"/>
            <a:ext cx="6472778" cy="3770049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4052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Themes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29"/>
            <a:ext cx="11673523" cy="4809293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1"/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Themes are used to adjust the </a:t>
            </a:r>
            <a:r>
              <a:rPr lang="en-US" altLang="en-US" sz="2600" u="sng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visual appearance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of elements in your plot</a:t>
            </a:r>
          </a:p>
          <a:p>
            <a:pPr lvl="1"/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There are 4 </a:t>
            </a:r>
            <a:r>
              <a:rPr lang="en-US" altLang="en-US" sz="2600" i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element types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: </a:t>
            </a:r>
          </a:p>
          <a:p>
            <a:pPr lvl="2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()*</a:t>
            </a:r>
          </a:p>
          <a:p>
            <a:pPr lvl="2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element_line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lvl="2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element_rect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lvl="2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()*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+mj-lt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*Notes: </a:t>
            </a:r>
          </a:p>
          <a:p>
            <a:pPr lvl="1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is used to remove a specified element from the plot</a:t>
            </a:r>
          </a:p>
          <a:p>
            <a:pPr lvl="1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is the most used</a:t>
            </a:r>
            <a:endParaRPr lang="en-US" altLang="en-US" sz="2600" b="1" dirty="0">
              <a:solidFill>
                <a:schemeClr val="accent6">
                  <a:lumMod val="50000"/>
                </a:schemeClr>
              </a:solidFill>
              <a:latin typeface="+mj-lt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314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Theme Options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5DD4B0-D3C4-C5C1-FC20-8B2BE1023B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41" y="177014"/>
            <a:ext cx="6545309" cy="6503971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E95D6EE4-DDDF-D9DD-6C72-E25A7663258F}"/>
              </a:ext>
            </a:extLst>
          </p:cNvPr>
          <p:cNvSpPr/>
          <p:nvPr/>
        </p:nvSpPr>
        <p:spPr>
          <a:xfrm>
            <a:off x="374650" y="2492572"/>
            <a:ext cx="4635500" cy="187285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plot +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theme_bw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 + theme(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axis.title.x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colour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="red", size=12))</a:t>
            </a:r>
          </a:p>
        </p:txBody>
      </p:sp>
    </p:spTree>
    <p:extLst>
      <p:ext uri="{BB962C8B-B14F-4D97-AF65-F5344CB8AC3E}">
        <p14:creationId xmlns:p14="http://schemas.microsoft.com/office/powerpoint/2010/main" val="2876336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29"/>
            <a:ext cx="11673523" cy="1849221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1"/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is used to change fonts, sizes, justification, angles, and more</a:t>
            </a:r>
          </a:p>
          <a:p>
            <a:pPr lvl="1"/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help(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for more options</a:t>
            </a:r>
          </a:p>
          <a:p>
            <a:pPr lvl="2"/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TIP: Load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ggplot2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and type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help(theme)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for all theme elements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8849E4A-E3EB-7D5C-BD4E-D50101155BE8}"/>
              </a:ext>
            </a:extLst>
          </p:cNvPr>
          <p:cNvSpPr txBox="1">
            <a:spLocks/>
          </p:cNvSpPr>
          <p:nvPr/>
        </p:nvSpPr>
        <p:spPr>
          <a:xfrm>
            <a:off x="259237" y="3676651"/>
            <a:ext cx="11673523" cy="2464772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theme(title=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(size=16)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plot.title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(size=22)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(size=16)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</a:t>
            </a:r>
          </a:p>
        </p:txBody>
      </p:sp>
    </p:spTree>
    <p:extLst>
      <p:ext uri="{BB962C8B-B14F-4D97-AF65-F5344CB8AC3E}">
        <p14:creationId xmlns:p14="http://schemas.microsoft.com/office/powerpoint/2010/main" val="171608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A6B3FC11-D768-1CDA-6067-D4D46A3CCA77}"/>
              </a:ext>
            </a:extLst>
          </p:cNvPr>
          <p:cNvSpPr/>
          <p:nvPr/>
        </p:nvSpPr>
        <p:spPr>
          <a:xfrm>
            <a:off x="761999" y="3309257"/>
            <a:ext cx="4738915" cy="493486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57A9A-7E64-C14E-F897-90A2BBC4C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10791371" cy="3276600"/>
          </a:xfrm>
        </p:spPr>
        <p:txBody>
          <a:bodyPr>
            <a:normAutofit/>
          </a:bodyPr>
          <a:lstStyle/>
          <a:p>
            <a:r>
              <a:rPr lang="en-US" sz="2600" dirty="0"/>
              <a:t>Always begin with the main function in ggplot2: </a:t>
            </a:r>
            <a:r>
              <a:rPr lang="en-US" sz="26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lang="en-US" sz="2600" dirty="0">
              <a:latin typeface="+mj-lt"/>
              <a:cs typeface="JetBrains Mono" panose="02000009000000000000" pitchFamily="49" charset="0"/>
            </a:endParaRPr>
          </a:p>
          <a:p>
            <a:endParaRPr lang="en-US" sz="2600" dirty="0">
              <a:latin typeface="+mj-lt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Data are specified via the “data” argument:</a:t>
            </a: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 =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mydata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en-US" sz="2600" dirty="0">
              <a:latin typeface="+mj-lt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This argument provides a coordinate system to add layers to</a:t>
            </a:r>
          </a:p>
          <a:p>
            <a:endParaRPr lang="en-US" sz="26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1D5728-E2D9-B0E9-37BE-EB1E959F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</a:t>
            </a:r>
          </a:p>
        </p:txBody>
      </p:sp>
    </p:spTree>
    <p:extLst>
      <p:ext uri="{BB962C8B-B14F-4D97-AF65-F5344CB8AC3E}">
        <p14:creationId xmlns:p14="http://schemas.microsoft.com/office/powerpoint/2010/main" val="3447446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JetBrains Mono" panose="02000009000000000000" pitchFamily="49" charset="0"/>
              </a:rPr>
              <a:t>Pre-Made Themes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713129"/>
            <a:ext cx="11673523" cy="3049371"/>
          </a:xfr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1"/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library(ggplot2)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comes with several premade themes and 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library(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ggthemes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includes many more… go explore!</a:t>
            </a:r>
          </a:p>
          <a:p>
            <a:pPr lvl="1"/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Premade themes are </a:t>
            </a:r>
            <a:r>
              <a:rPr lang="en-US" altLang="en-US" sz="2600" u="sng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functions</a:t>
            </a: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 and are called by the code: </a:t>
            </a:r>
            <a:b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</a:br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		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my_plot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lang="en-US" altLang="en-US" sz="2600" b="1" dirty="0" err="1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theme_bw</a:t>
            </a:r>
            <a:r>
              <a:rPr lang="en-US" altLang="en-US" sz="2600" b="1" dirty="0">
                <a:solidFill>
                  <a:schemeClr val="accent6">
                    <a:lumMod val="50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  <a:p>
            <a:pPr lvl="1"/>
            <a:r>
              <a:rPr lang="en-US" altLang="en-US" sz="2600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These themes are often good starting points for creating a </a:t>
            </a:r>
            <a:r>
              <a:rPr lang="en-US" altLang="en-US" sz="2600" i="1" dirty="0">
                <a:solidFill>
                  <a:schemeClr val="accent6">
                    <a:lumMod val="50000"/>
                  </a:schemeClr>
                </a:solidFill>
                <a:latin typeface="+mj-lt"/>
                <a:cs typeface="JetBrains Mono" panose="02000009000000000000" pitchFamily="49" charset="0"/>
              </a:rPr>
              <a:t>custom theme</a:t>
            </a:r>
            <a:endParaRPr lang="en-US" altLang="en-US" sz="2600" dirty="0">
              <a:solidFill>
                <a:schemeClr val="accent6">
                  <a:lumMod val="50000"/>
                </a:schemeClr>
              </a:solidFill>
              <a:latin typeface="+mj-lt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24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JetBrains Mono" panose="02000009000000000000" pitchFamily="49" charset="0"/>
              </a:rPr>
              <a:t>Custom Theme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30"/>
            <a:ext cx="11673523" cy="5430621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elaine_theme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theme_bw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 +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panel.grid.major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panel.grid.minor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                             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legend.background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legend.box.background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element_rect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(color='black'),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legend.key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(face='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plain',size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=14),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(size=15,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lineheight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=.9,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=.3),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axis.title.x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axis.title.y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=.3),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plot.title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(size=18),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strip.text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(size=12))</a:t>
            </a:r>
          </a:p>
        </p:txBody>
      </p:sp>
    </p:spTree>
    <p:extLst>
      <p:ext uri="{BB962C8B-B14F-4D97-AF65-F5344CB8AC3E}">
        <p14:creationId xmlns:p14="http://schemas.microsoft.com/office/powerpoint/2010/main" val="1220007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JetBrains Mono" panose="02000009000000000000" pitchFamily="49" charset="0"/>
              </a:rPr>
              <a:t>Custom Theme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E7C431-CA96-4286-5132-C3320FD6E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238" y="1332130"/>
            <a:ext cx="11673523" cy="5430621"/>
          </a:xfrm>
          <a:prstGeom prst="round2DiagRect">
            <a:avLst/>
          </a:prstGeom>
          <a:solidFill>
            <a:schemeClr val="tx2"/>
          </a:solidFill>
          <a:ln w="28575">
            <a:noFill/>
          </a:ln>
        </p:spPr>
        <p:txBody>
          <a:bodyPr anchor="ctr">
            <a:noAutofit/>
          </a:bodyPr>
          <a:lstStyle/>
          <a:p>
            <a:pPr marL="457200" lvl="1" indent="0">
              <a:buNone/>
            </a:pP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elaine_theme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&lt;-  </a:t>
            </a:r>
            <a:r>
              <a:rPr lang="en-US" altLang="en-US" sz="2600" b="1" dirty="0" err="1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theme_bw</a:t>
            </a:r>
            <a:r>
              <a:rPr lang="en-US" altLang="en-US" sz="2600" b="1" dirty="0">
                <a:solidFill>
                  <a:srgbClr val="C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+ theme(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panel.grid.major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panel.grid.minor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                             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legend.background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legend.box.background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element_rect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(color='black'),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legend.key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element_blank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(face='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plain',size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=14),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legend.text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(size=15,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lineheight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=.9,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=.3),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axis.title.x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=.2),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axis.title.y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vjust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=.3),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plot.title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(size=18), 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strip.text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lang="en-US" alt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element_text</a:t>
            </a:r>
            <a:r>
              <a:rPr lang="en-US" alt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(size=12))</a:t>
            </a:r>
          </a:p>
        </p:txBody>
      </p:sp>
    </p:spTree>
    <p:extLst>
      <p:ext uri="{BB962C8B-B14F-4D97-AF65-F5344CB8AC3E}">
        <p14:creationId xmlns:p14="http://schemas.microsoft.com/office/powerpoint/2010/main" val="988748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CC38-D58E-4E17-AA29-4F5F2A66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10572750" cy="1189037"/>
          </a:xfrm>
        </p:spPr>
        <p:txBody>
          <a:bodyPr>
            <a:normAutofit/>
          </a:bodyPr>
          <a:lstStyle/>
          <a:p>
            <a:r>
              <a:rPr lang="en-US" dirty="0"/>
              <a:t>How big can visualizations code get???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DC1CA-D590-EB4D-5E44-A47C7812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" y="1485900"/>
            <a:ext cx="12007567" cy="51435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1048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B5D4F-0799-911D-CF4E-2A168894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36" y="0"/>
            <a:ext cx="4986528" cy="685800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4352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AF8FF-8477-7815-601D-4887196D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0606"/>
            <a:ext cx="8648700" cy="6701193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FFAB9D-D4A1-1A16-740C-35A799FEF98E}"/>
              </a:ext>
            </a:extLst>
          </p:cNvPr>
          <p:cNvSpPr txBox="1"/>
          <p:nvPr/>
        </p:nvSpPr>
        <p:spPr>
          <a:xfrm>
            <a:off x="103679" y="2644170"/>
            <a:ext cx="3363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CHEATSHEET:</a:t>
            </a:r>
          </a:p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data-visualization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-2.1.pdf</a:t>
            </a:r>
          </a:p>
        </p:txBody>
      </p:sp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A6AC82F8-97A5-CDA0-7D03-0B66E6237172}"/>
              </a:ext>
            </a:extLst>
          </p:cNvPr>
          <p:cNvSpPr/>
          <p:nvPr/>
        </p:nvSpPr>
        <p:spPr>
          <a:xfrm>
            <a:off x="761999" y="5370286"/>
            <a:ext cx="9731830" cy="493485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57A9A-7E64-C14E-F897-90A2BBC4C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10791371" cy="5119914"/>
          </a:xfrm>
        </p:spPr>
        <p:txBody>
          <a:bodyPr>
            <a:normAutofit/>
          </a:bodyPr>
          <a:lstStyle/>
          <a:p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dirty="0"/>
              <a:t> maps variables from a data set to various elements of a plot </a:t>
            </a:r>
            <a:r>
              <a:rPr lang="en-US" sz="2600" dirty="0">
                <a:sym typeface="Wingdings" panose="05000000000000000000" pitchFamily="2" charset="2"/>
              </a:rPr>
              <a:t> where the points/data should 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  <a:cs typeface="JetBrains Mono" panose="02000009000000000000" pitchFamily="49" charset="0"/>
              </a:rPr>
              <a:t>Discrete values 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(groups/categories) can have 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color, shape, </a:t>
            </a:r>
            <a:r>
              <a:rPr lang="en-US" sz="2600" dirty="0" err="1">
                <a:latin typeface="+mj-lt"/>
                <a:cs typeface="JetBrains Mono" panose="02000009000000000000" pitchFamily="49" charset="0"/>
              </a:rPr>
              <a:t>linetype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, 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or 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fill 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mappings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+mj-lt"/>
                <a:cs typeface="JetBrains Mono" panose="02000009000000000000" pitchFamily="49" charset="0"/>
              </a:rPr>
              <a:t>Points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 additionally can have 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x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 and 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y</a:t>
            </a:r>
            <a:r>
              <a:rPr lang="en-US" sz="2600" b="0" dirty="0">
                <a:latin typeface="+mj-lt"/>
                <a:cs typeface="JetBrains Mono" panose="02000009000000000000" pitchFamily="49" charset="0"/>
              </a:rPr>
              <a:t> position mappings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>
              <a:latin typeface="+mj-lt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Mappings go into the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 function as the second argument in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lang="en-US" sz="26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ggplot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(data=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df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600" b="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(x=V1, y=V2, color=V3))</a:t>
            </a:r>
          </a:p>
          <a:p>
            <a:endParaRPr lang="en-US" sz="26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600" dirty="0">
                <a:cs typeface="JetBrains Mono" panose="02000009000000000000" pitchFamily="49" charset="0"/>
              </a:rPr>
              <a:t>Any part of the plot related to the data goes in </a:t>
            </a:r>
            <a:r>
              <a:rPr lang="en-US" sz="2600" dirty="0" err="1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aes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1D5728-E2D9-B0E9-37BE-EB1E959F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8744857" cy="1189037"/>
          </a:xfrm>
        </p:spPr>
        <p:txBody>
          <a:bodyPr/>
          <a:lstStyle/>
          <a:p>
            <a:r>
              <a:rPr lang="en-US" dirty="0"/>
              <a:t>2. Aesthetics</a:t>
            </a:r>
          </a:p>
        </p:txBody>
      </p:sp>
    </p:spTree>
    <p:extLst>
      <p:ext uri="{BB962C8B-B14F-4D97-AF65-F5344CB8AC3E}">
        <p14:creationId xmlns:p14="http://schemas.microsoft.com/office/powerpoint/2010/main" val="153257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57A9A-7E64-C14E-F897-90A2BBC4C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10791371" cy="5119914"/>
          </a:xfrm>
        </p:spPr>
        <p:txBody>
          <a:bodyPr>
            <a:normAutofit/>
          </a:bodyPr>
          <a:lstStyle/>
          <a:p>
            <a:r>
              <a:rPr lang="en-US" sz="2600" dirty="0"/>
              <a:t>“</a:t>
            </a:r>
            <a:r>
              <a:rPr lang="en-US" sz="2600" dirty="0" err="1"/>
              <a:t>geoms</a:t>
            </a:r>
            <a:r>
              <a:rPr lang="en-US" sz="2600" dirty="0"/>
              <a:t>” are the type of geometrics in your plot</a:t>
            </a:r>
            <a:endParaRPr lang="en-US" sz="26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600" dirty="0">
              <a:latin typeface="+mj-lt"/>
              <a:cs typeface="JetBrains Mono" panose="02000009000000000000" pitchFamily="49" charset="0"/>
            </a:endParaRPr>
          </a:p>
          <a:p>
            <a:r>
              <a:rPr lang="en-US" sz="2600" dirty="0">
                <a:latin typeface="+mj-lt"/>
                <a:cs typeface="JetBrains Mono" panose="02000009000000000000" pitchFamily="49" charset="0"/>
              </a:rPr>
              <a:t>Common “</a:t>
            </a:r>
            <a:r>
              <a:rPr lang="en-US" sz="2600" dirty="0" err="1">
                <a:latin typeface="+mj-lt"/>
                <a:cs typeface="JetBrains Mono" panose="02000009000000000000" pitchFamily="49" charset="0"/>
              </a:rPr>
              <a:t>geoms</a:t>
            </a:r>
            <a:r>
              <a:rPr lang="en-US" sz="2600" dirty="0">
                <a:latin typeface="+mj-lt"/>
                <a:cs typeface="JetBrains Mono" panose="02000009000000000000" pitchFamily="49" charset="0"/>
              </a:rPr>
              <a:t>”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_boxplot()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_histogram()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_line()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_density()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_bar()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chemeClr val="accent3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_point()</a:t>
            </a:r>
            <a:endParaRPr lang="en-US" sz="2600" b="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1D5728-E2D9-B0E9-37BE-EB1E959F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8744857" cy="1189037"/>
          </a:xfrm>
        </p:spPr>
        <p:txBody>
          <a:bodyPr/>
          <a:lstStyle/>
          <a:p>
            <a:r>
              <a:rPr lang="en-US" dirty="0"/>
              <a:t>3. “</a:t>
            </a:r>
            <a:r>
              <a:rPr lang="en-US" dirty="0" err="1"/>
              <a:t>geoms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24652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8D074-6F3D-488C-8220-03C2DEFDE854}">
  <ds:schemaRefs>
    <ds:schemaRef ds:uri="http://schemas.microsoft.com/office/2006/documentManagement/types"/>
    <ds:schemaRef ds:uri="http://schemas.microsoft.com/sharepoint/v3"/>
    <ds:schemaRef ds:uri="16c05727-aa75-4e4a-9b5f-8a80a1165891"/>
    <ds:schemaRef ds:uri="http://www.w3.org/XML/1998/namespace"/>
    <ds:schemaRef ds:uri="http://schemas.openxmlformats.org/package/2006/metadata/core-properties"/>
    <ds:schemaRef ds:uri="230e9df3-be65-4c73-a93b-d1236ebd677e"/>
    <ds:schemaRef ds:uri="http://purl.org/dc/terms/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b19c134a-14c9-4d4c-af65-c420f94c8cbb}" enabled="0" method="" siteId="{b19c134a-14c9-4d4c-af65-c420f94c8c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1887</TotalTime>
  <Words>4217</Words>
  <Application>Microsoft Macintosh PowerPoint</Application>
  <PresentationFormat>Widescreen</PresentationFormat>
  <Paragraphs>498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JetBrains Mono</vt:lpstr>
      <vt:lpstr>Segoe UI</vt:lpstr>
      <vt:lpstr>Wingdings</vt:lpstr>
      <vt:lpstr>1_Office Theme</vt:lpstr>
      <vt:lpstr>Visualizations</vt:lpstr>
      <vt:lpstr>Visualizing Data</vt:lpstr>
      <vt:lpstr>Data Visualization Tips</vt:lpstr>
      <vt:lpstr>ggplot2</vt:lpstr>
      <vt:lpstr>Ingredients of a Plot</vt:lpstr>
      <vt:lpstr>The Big 3</vt:lpstr>
      <vt:lpstr>1. Data</vt:lpstr>
      <vt:lpstr>2. Aesthetics</vt:lpstr>
      <vt:lpstr>3. “geoms”</vt:lpstr>
      <vt:lpstr>IMPORTANT</vt:lpstr>
      <vt:lpstr>What Kind of Data Do You Have?</vt:lpstr>
      <vt:lpstr>Making the Plot an Object</vt:lpstr>
      <vt:lpstr>Printing Your Plots</vt:lpstr>
      <vt:lpstr>Building Common Visualizations</vt:lpstr>
      <vt:lpstr>Boxplots</vt:lpstr>
      <vt:lpstr>Boxplots</vt:lpstr>
      <vt:lpstr>Boxplots</vt:lpstr>
      <vt:lpstr>Boxplots: Discrete Colors</vt:lpstr>
      <vt:lpstr>Boxplots: Discrete Fill</vt:lpstr>
      <vt:lpstr>Practice</vt:lpstr>
      <vt:lpstr>Answer</vt:lpstr>
      <vt:lpstr>Histograms, Density Plots, and Bar Plots</vt:lpstr>
      <vt:lpstr>Histograms</vt:lpstr>
      <vt:lpstr>Histograms: binwidth, fill,  and color</vt:lpstr>
      <vt:lpstr>Histograms: faceting</vt:lpstr>
      <vt:lpstr>Histograms: faceting</vt:lpstr>
      <vt:lpstr>Histograms: faceting</vt:lpstr>
      <vt:lpstr>Practice</vt:lpstr>
      <vt:lpstr>Answer</vt:lpstr>
      <vt:lpstr>Density Plots</vt:lpstr>
      <vt:lpstr>Density Plots: sensitivity</vt:lpstr>
      <vt:lpstr>Density Plots: fills</vt:lpstr>
      <vt:lpstr>Density Plots: Factors</vt:lpstr>
      <vt:lpstr>RECALL</vt:lpstr>
      <vt:lpstr>Practice</vt:lpstr>
      <vt:lpstr>Answer</vt:lpstr>
      <vt:lpstr>RECAP</vt:lpstr>
      <vt:lpstr>Bar Plots</vt:lpstr>
      <vt:lpstr>Bar Plots: bar width</vt:lpstr>
      <vt:lpstr>Bar Plots: Factors</vt:lpstr>
      <vt:lpstr>Line Plots</vt:lpstr>
      <vt:lpstr>Line Plots</vt:lpstr>
      <vt:lpstr>geom_line() + geom_point()</vt:lpstr>
      <vt:lpstr>Changing Line Type</vt:lpstr>
      <vt:lpstr>Changing Point Characters</vt:lpstr>
      <vt:lpstr>Adding Complexity  using Line Type</vt:lpstr>
      <vt:lpstr>Adding Complexity  using Line Type</vt:lpstr>
      <vt:lpstr>Adding Complexity  using Line Type</vt:lpstr>
      <vt:lpstr>Changing Size</vt:lpstr>
      <vt:lpstr>Practice</vt:lpstr>
      <vt:lpstr>Answer</vt:lpstr>
      <vt:lpstr>Points</vt:lpstr>
      <vt:lpstr>Scatterplots</vt:lpstr>
      <vt:lpstr>Scatterplots</vt:lpstr>
      <vt:lpstr>Scatterplots</vt:lpstr>
      <vt:lpstr>Scatterplots: Discrete Color</vt:lpstr>
      <vt:lpstr>Scatterplots: Discrete Shapes</vt:lpstr>
      <vt:lpstr>Scatterplots: Specifying Shape</vt:lpstr>
      <vt:lpstr>Scatterplots: Adding a Stat Line</vt:lpstr>
      <vt:lpstr>Scatterplots: Adding a Stat Line</vt:lpstr>
      <vt:lpstr>geom_smooth()</vt:lpstr>
      <vt:lpstr>Practice</vt:lpstr>
      <vt:lpstr>Answer</vt:lpstr>
      <vt:lpstr>Labels and Titles</vt:lpstr>
      <vt:lpstr>Labels and Titles</vt:lpstr>
      <vt:lpstr>Axes</vt:lpstr>
      <vt:lpstr>Themes</vt:lpstr>
      <vt:lpstr>Theme Options</vt:lpstr>
      <vt:lpstr>element_text()</vt:lpstr>
      <vt:lpstr>Pre-Made Themes</vt:lpstr>
      <vt:lpstr>Custom Theme</vt:lpstr>
      <vt:lpstr>Custom Theme</vt:lpstr>
      <vt:lpstr>How big can visualizations code get??? 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Visualizations</dc:title>
  <dc:subject/>
  <dc:creator>Chu, Elaine Y</dc:creator>
  <cp:keywords/>
  <dc:description/>
  <cp:lastModifiedBy>Wolfe, Christopher Aaron</cp:lastModifiedBy>
  <cp:revision>4</cp:revision>
  <cp:lastPrinted>2025-02-03T14:53:11Z</cp:lastPrinted>
  <dcterms:created xsi:type="dcterms:W3CDTF">2024-01-16T19:33:22Z</dcterms:created>
  <dcterms:modified xsi:type="dcterms:W3CDTF">2026-02-09T04:24:18Z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